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2"/>
  </p:notesMasterIdLst>
  <p:handoutMasterIdLst>
    <p:handoutMasterId r:id="rId123"/>
  </p:handoutMasterIdLst>
  <p:sldIdLst>
    <p:sldId id="319" r:id="rId2"/>
    <p:sldId id="330" r:id="rId3"/>
    <p:sldId id="335" r:id="rId4"/>
    <p:sldId id="336" r:id="rId5"/>
    <p:sldId id="354" r:id="rId6"/>
    <p:sldId id="369" r:id="rId7"/>
    <p:sldId id="337" r:id="rId8"/>
    <p:sldId id="390" r:id="rId9"/>
    <p:sldId id="360" r:id="rId10"/>
    <p:sldId id="331" r:id="rId11"/>
    <p:sldId id="334" r:id="rId12"/>
    <p:sldId id="333" r:id="rId13"/>
    <p:sldId id="338" r:id="rId14"/>
    <p:sldId id="389" r:id="rId15"/>
    <p:sldId id="388" r:id="rId16"/>
    <p:sldId id="339" r:id="rId17"/>
    <p:sldId id="362" r:id="rId18"/>
    <p:sldId id="340" r:id="rId19"/>
    <p:sldId id="341" r:id="rId20"/>
    <p:sldId id="342" r:id="rId21"/>
    <p:sldId id="343" r:id="rId22"/>
    <p:sldId id="391" r:id="rId23"/>
    <p:sldId id="345" r:id="rId24"/>
    <p:sldId id="368" r:id="rId25"/>
    <p:sldId id="348" r:id="rId26"/>
    <p:sldId id="375" r:id="rId27"/>
    <p:sldId id="379" r:id="rId28"/>
    <p:sldId id="380" r:id="rId29"/>
    <p:sldId id="370" r:id="rId30"/>
    <p:sldId id="322" r:id="rId31"/>
    <p:sldId id="301" r:id="rId32"/>
    <p:sldId id="307" r:id="rId33"/>
    <p:sldId id="312" r:id="rId34"/>
    <p:sldId id="318" r:id="rId35"/>
    <p:sldId id="308" r:id="rId36"/>
    <p:sldId id="316" r:id="rId37"/>
    <p:sldId id="311" r:id="rId38"/>
    <p:sldId id="310" r:id="rId39"/>
    <p:sldId id="314" r:id="rId40"/>
    <p:sldId id="309" r:id="rId41"/>
    <p:sldId id="304" r:id="rId42"/>
    <p:sldId id="294" r:id="rId43"/>
    <p:sldId id="350" r:id="rId44"/>
    <p:sldId id="394" r:id="rId45"/>
    <p:sldId id="393" r:id="rId46"/>
    <p:sldId id="395" r:id="rId47"/>
    <p:sldId id="396" r:id="rId48"/>
    <p:sldId id="397" r:id="rId49"/>
    <p:sldId id="398" r:id="rId50"/>
    <p:sldId id="399" r:id="rId51"/>
    <p:sldId id="400" r:id="rId52"/>
    <p:sldId id="401" r:id="rId53"/>
    <p:sldId id="402" r:id="rId54"/>
    <p:sldId id="403" r:id="rId55"/>
    <p:sldId id="404" r:id="rId56"/>
    <p:sldId id="405" r:id="rId57"/>
    <p:sldId id="406" r:id="rId58"/>
    <p:sldId id="407" r:id="rId59"/>
    <p:sldId id="408" r:id="rId60"/>
    <p:sldId id="409" r:id="rId61"/>
    <p:sldId id="410" r:id="rId62"/>
    <p:sldId id="411" r:id="rId63"/>
    <p:sldId id="412" r:id="rId64"/>
    <p:sldId id="413" r:id="rId65"/>
    <p:sldId id="414" r:id="rId66"/>
    <p:sldId id="415" r:id="rId67"/>
    <p:sldId id="416" r:id="rId68"/>
    <p:sldId id="417" r:id="rId69"/>
    <p:sldId id="418" r:id="rId70"/>
    <p:sldId id="419" r:id="rId71"/>
    <p:sldId id="351" r:id="rId72"/>
    <p:sldId id="377" r:id="rId73"/>
    <p:sldId id="378" r:id="rId74"/>
    <p:sldId id="376" r:id="rId75"/>
    <p:sldId id="352" r:id="rId76"/>
    <p:sldId id="371" r:id="rId77"/>
    <p:sldId id="372" r:id="rId78"/>
    <p:sldId id="373" r:id="rId79"/>
    <p:sldId id="353" r:id="rId80"/>
    <p:sldId id="420" r:id="rId81"/>
    <p:sldId id="421" r:id="rId82"/>
    <p:sldId id="422" r:id="rId83"/>
    <p:sldId id="423" r:id="rId84"/>
    <p:sldId id="424" r:id="rId85"/>
    <p:sldId id="425" r:id="rId86"/>
    <p:sldId id="426" r:id="rId87"/>
    <p:sldId id="427" r:id="rId88"/>
    <p:sldId id="428" r:id="rId89"/>
    <p:sldId id="429" r:id="rId90"/>
    <p:sldId id="430" r:id="rId91"/>
    <p:sldId id="431" r:id="rId92"/>
    <p:sldId id="432" r:id="rId93"/>
    <p:sldId id="433" r:id="rId94"/>
    <p:sldId id="434" r:id="rId95"/>
    <p:sldId id="435" r:id="rId96"/>
    <p:sldId id="436" r:id="rId97"/>
    <p:sldId id="437" r:id="rId98"/>
    <p:sldId id="438" r:id="rId99"/>
    <p:sldId id="439" r:id="rId100"/>
    <p:sldId id="440" r:id="rId101"/>
    <p:sldId id="441" r:id="rId102"/>
    <p:sldId id="442" r:id="rId103"/>
    <p:sldId id="443" r:id="rId104"/>
    <p:sldId id="444" r:id="rId105"/>
    <p:sldId id="445" r:id="rId106"/>
    <p:sldId id="446" r:id="rId107"/>
    <p:sldId id="447" r:id="rId108"/>
    <p:sldId id="448" r:id="rId109"/>
    <p:sldId id="449" r:id="rId110"/>
    <p:sldId id="450" r:id="rId111"/>
    <p:sldId id="451" r:id="rId112"/>
    <p:sldId id="452" r:id="rId113"/>
    <p:sldId id="453" r:id="rId114"/>
    <p:sldId id="454" r:id="rId115"/>
    <p:sldId id="355" r:id="rId116"/>
    <p:sldId id="363" r:id="rId117"/>
    <p:sldId id="365" r:id="rId118"/>
    <p:sldId id="364" r:id="rId119"/>
    <p:sldId id="367" r:id="rId120"/>
    <p:sldId id="456" r:id="rId12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outline"/>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FBB01"/>
    <a:srgbClr val="FF6600"/>
    <a:srgbClr val="203F6C"/>
    <a:srgbClr val="2C5692"/>
    <a:srgbClr val="0946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838" autoAdjust="0"/>
    <p:restoredTop sz="99833" autoAdjust="0"/>
  </p:normalViewPr>
  <p:slideViewPr>
    <p:cSldViewPr snapToGrid="0" snapToObjects="1">
      <p:cViewPr varScale="1">
        <p:scale>
          <a:sx n="78" d="100"/>
          <a:sy n="78" d="100"/>
        </p:scale>
        <p:origin x="738" y="8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A1113D-8C20-4AF4-BD6A-997A692B5D1D}" type="doc">
      <dgm:prSet loTypeId="urn:microsoft.com/office/officeart/2005/8/layout/radial4" loCatId="relationship" qsTypeId="urn:microsoft.com/office/officeart/2005/8/quickstyle/simple1" qsCatId="simple" csTypeId="urn:microsoft.com/office/officeart/2005/8/colors/colorful1#1" csCatId="colorful" phldr="1"/>
      <dgm:spPr/>
      <dgm:t>
        <a:bodyPr/>
        <a:lstStyle/>
        <a:p>
          <a:endParaRPr lang="en-IN"/>
        </a:p>
      </dgm:t>
    </dgm:pt>
    <dgm:pt modelId="{B7AF569F-F03D-44BE-A406-B8ABAE4E9E09}">
      <dgm:prSet phldrT="[Text]"/>
      <dgm:spPr/>
      <dgm:t>
        <a:bodyPr/>
        <a:lstStyle/>
        <a:p>
          <a:r>
            <a:rPr lang="en-IN" dirty="0" smtClean="0"/>
            <a:t>Pre-final design</a:t>
          </a:r>
          <a:endParaRPr lang="en-IN" dirty="0"/>
        </a:p>
      </dgm:t>
    </dgm:pt>
    <dgm:pt modelId="{749F37CD-6CFB-4F34-AEFE-DA50E4700239}" type="parTrans" cxnId="{CF07BE66-88DF-482A-B00F-89D629034347}">
      <dgm:prSet/>
      <dgm:spPr/>
      <dgm:t>
        <a:bodyPr/>
        <a:lstStyle/>
        <a:p>
          <a:endParaRPr lang="en-IN"/>
        </a:p>
      </dgm:t>
    </dgm:pt>
    <dgm:pt modelId="{41CF655B-4738-4C91-8B09-7224D4DEB2E7}" type="sibTrans" cxnId="{CF07BE66-88DF-482A-B00F-89D629034347}">
      <dgm:prSet/>
      <dgm:spPr/>
      <dgm:t>
        <a:bodyPr/>
        <a:lstStyle/>
        <a:p>
          <a:endParaRPr lang="en-IN"/>
        </a:p>
      </dgm:t>
    </dgm:pt>
    <dgm:pt modelId="{7C01AFAC-74DD-4230-BE3A-F2501F48E07B}">
      <dgm:prSet phldrT="[Text]" custT="1"/>
      <dgm:spPr/>
      <dgm:t>
        <a:bodyPr/>
        <a:lstStyle/>
        <a:p>
          <a:pPr algn="ctr"/>
          <a:r>
            <a:rPr lang="en-IN" sz="1400" b="1" dirty="0" smtClean="0"/>
            <a:t>FIELD SURVEY</a:t>
          </a:r>
          <a:endParaRPr lang="en-IN" sz="1200" dirty="0"/>
        </a:p>
      </dgm:t>
    </dgm:pt>
    <dgm:pt modelId="{CEFB64C4-1121-438F-8860-82AB669FB294}" type="parTrans" cxnId="{AB85F62D-1418-4740-AA36-B4779A480848}">
      <dgm:prSet/>
      <dgm:spPr/>
      <dgm:t>
        <a:bodyPr/>
        <a:lstStyle/>
        <a:p>
          <a:endParaRPr lang="en-IN"/>
        </a:p>
      </dgm:t>
    </dgm:pt>
    <dgm:pt modelId="{A28FEAD7-CA8F-4615-AB3A-3D95C790C510}" type="sibTrans" cxnId="{AB85F62D-1418-4740-AA36-B4779A480848}">
      <dgm:prSet/>
      <dgm:spPr/>
      <dgm:t>
        <a:bodyPr/>
        <a:lstStyle/>
        <a:p>
          <a:endParaRPr lang="en-IN"/>
        </a:p>
      </dgm:t>
    </dgm:pt>
    <dgm:pt modelId="{8D61E0CA-E81E-4986-8E08-D679B1695C5F}">
      <dgm:prSet phldrT="[Text]" custT="1"/>
      <dgm:spPr/>
      <dgm:t>
        <a:bodyPr/>
        <a:lstStyle/>
        <a:p>
          <a:r>
            <a:rPr lang="en-IN" sz="1600" b="1" dirty="0" smtClean="0"/>
            <a:t>USER AS A PARTNER</a:t>
          </a:r>
          <a:endParaRPr lang="en-IN" sz="1300" dirty="0"/>
        </a:p>
      </dgm:t>
    </dgm:pt>
    <dgm:pt modelId="{E25AA65C-5C0B-4B2C-BE30-ACBE15FB20BF}" type="parTrans" cxnId="{A3749C85-F815-450E-9EB4-AC41160C1122}">
      <dgm:prSet/>
      <dgm:spPr/>
      <dgm:t>
        <a:bodyPr/>
        <a:lstStyle/>
        <a:p>
          <a:endParaRPr lang="en-IN"/>
        </a:p>
      </dgm:t>
    </dgm:pt>
    <dgm:pt modelId="{C07C2EBF-A474-4CEF-A0F1-89F1B7CCF76E}" type="sibTrans" cxnId="{A3749C85-F815-450E-9EB4-AC41160C1122}">
      <dgm:prSet/>
      <dgm:spPr/>
      <dgm:t>
        <a:bodyPr/>
        <a:lstStyle/>
        <a:p>
          <a:endParaRPr lang="en-IN"/>
        </a:p>
      </dgm:t>
    </dgm:pt>
    <dgm:pt modelId="{C5647A31-512F-4D67-B07A-2B1B0A7BC748}">
      <dgm:prSet phldrT="[Text]"/>
      <dgm:spPr/>
      <dgm:t>
        <a:bodyPr/>
        <a:lstStyle/>
        <a:p>
          <a:endParaRPr lang="en-IN" dirty="0"/>
        </a:p>
      </dgm:t>
    </dgm:pt>
    <dgm:pt modelId="{19474D8B-84A8-4F81-A1B5-3E833153F643}" type="parTrans" cxnId="{6659B556-5354-42FC-A07B-848D74C90DBF}">
      <dgm:prSet/>
      <dgm:spPr/>
      <dgm:t>
        <a:bodyPr/>
        <a:lstStyle/>
        <a:p>
          <a:endParaRPr lang="en-IN"/>
        </a:p>
      </dgm:t>
    </dgm:pt>
    <dgm:pt modelId="{649329B9-9DD7-4F77-950A-DAA5A5578C79}" type="sibTrans" cxnId="{6659B556-5354-42FC-A07B-848D74C90DBF}">
      <dgm:prSet/>
      <dgm:spPr/>
      <dgm:t>
        <a:bodyPr/>
        <a:lstStyle/>
        <a:p>
          <a:endParaRPr lang="en-IN"/>
        </a:p>
      </dgm:t>
    </dgm:pt>
    <dgm:pt modelId="{1FC7058B-0EA6-43A8-9ACF-1270C6F9CCEC}">
      <dgm:prSet phldrT="[Text]" phldr="1"/>
      <dgm:spPr/>
      <dgm:t>
        <a:bodyPr/>
        <a:lstStyle/>
        <a:p>
          <a:endParaRPr lang="en-IN" dirty="0"/>
        </a:p>
      </dgm:t>
    </dgm:pt>
    <dgm:pt modelId="{011394F9-79A1-4B1E-A42C-B53F7D6E120A}" type="parTrans" cxnId="{422EF3F3-24D4-43E8-B1AA-3D05AB947C2A}">
      <dgm:prSet/>
      <dgm:spPr/>
      <dgm:t>
        <a:bodyPr/>
        <a:lstStyle/>
        <a:p>
          <a:endParaRPr lang="en-IN"/>
        </a:p>
      </dgm:t>
    </dgm:pt>
    <dgm:pt modelId="{83B4E671-8843-40F1-AB81-0DC5BB24673A}" type="sibTrans" cxnId="{422EF3F3-24D4-43E8-B1AA-3D05AB947C2A}">
      <dgm:prSet/>
      <dgm:spPr/>
      <dgm:t>
        <a:bodyPr/>
        <a:lstStyle/>
        <a:p>
          <a:endParaRPr lang="en-IN"/>
        </a:p>
      </dgm:t>
    </dgm:pt>
    <dgm:pt modelId="{0054C33F-8BCE-47F8-ADEA-25176E725B5D}">
      <dgm:prSet phldrT="[Text]" phldr="1"/>
      <dgm:spPr/>
      <dgm:t>
        <a:bodyPr/>
        <a:lstStyle/>
        <a:p>
          <a:endParaRPr lang="en-IN" dirty="0"/>
        </a:p>
      </dgm:t>
    </dgm:pt>
    <dgm:pt modelId="{6B127CFB-9892-417C-947B-B6957BFE86C9}" type="parTrans" cxnId="{AA503BC2-E2F7-4BD4-A7DB-B8724F11450D}">
      <dgm:prSet/>
      <dgm:spPr/>
      <dgm:t>
        <a:bodyPr/>
        <a:lstStyle/>
        <a:p>
          <a:endParaRPr lang="en-IN"/>
        </a:p>
      </dgm:t>
    </dgm:pt>
    <dgm:pt modelId="{5E6E80E6-94C9-4C5B-BEF9-92D859AF83AA}" type="sibTrans" cxnId="{AA503BC2-E2F7-4BD4-A7DB-B8724F11450D}">
      <dgm:prSet/>
      <dgm:spPr/>
      <dgm:t>
        <a:bodyPr/>
        <a:lstStyle/>
        <a:p>
          <a:endParaRPr lang="en-IN"/>
        </a:p>
      </dgm:t>
    </dgm:pt>
    <dgm:pt modelId="{FF2E95B8-88A4-4F7E-A235-BB974BA5B15C}">
      <dgm:prSet phldrT="[Text]"/>
      <dgm:spPr/>
      <dgm:t>
        <a:bodyPr/>
        <a:lstStyle/>
        <a:p>
          <a:endParaRPr lang="en-IN" dirty="0"/>
        </a:p>
      </dgm:t>
    </dgm:pt>
    <dgm:pt modelId="{16A4288A-9BD4-4586-AE92-B4E520B0E5D6}" type="parTrans" cxnId="{BC05E4BE-7710-44A8-A6A2-A42421F0395F}">
      <dgm:prSet/>
      <dgm:spPr/>
      <dgm:t>
        <a:bodyPr/>
        <a:lstStyle/>
        <a:p>
          <a:endParaRPr lang="en-IN"/>
        </a:p>
      </dgm:t>
    </dgm:pt>
    <dgm:pt modelId="{954346C2-E3B0-441B-9A25-2521EB5BB0C1}" type="sibTrans" cxnId="{BC05E4BE-7710-44A8-A6A2-A42421F0395F}">
      <dgm:prSet/>
      <dgm:spPr/>
      <dgm:t>
        <a:bodyPr/>
        <a:lstStyle/>
        <a:p>
          <a:endParaRPr lang="en-IN"/>
        </a:p>
      </dgm:t>
    </dgm:pt>
    <dgm:pt modelId="{95374C3B-D466-4820-87A7-CB11CE1AC501}">
      <dgm:prSet phldrT="[Text]" phldr="1"/>
      <dgm:spPr/>
      <dgm:t>
        <a:bodyPr/>
        <a:lstStyle/>
        <a:p>
          <a:endParaRPr lang="en-IN" dirty="0"/>
        </a:p>
      </dgm:t>
    </dgm:pt>
    <dgm:pt modelId="{8E442FC6-79A8-4984-BC9B-62D09C22D38F}" type="parTrans" cxnId="{BBE2ACCB-8552-4B3A-A3F2-250BB5805D7D}">
      <dgm:prSet/>
      <dgm:spPr/>
      <dgm:t>
        <a:bodyPr/>
        <a:lstStyle/>
        <a:p>
          <a:endParaRPr lang="en-IN"/>
        </a:p>
      </dgm:t>
    </dgm:pt>
    <dgm:pt modelId="{7CD5D9C2-3BE4-4C08-AA41-1213DF955174}" type="sibTrans" cxnId="{BBE2ACCB-8552-4B3A-A3F2-250BB5805D7D}">
      <dgm:prSet/>
      <dgm:spPr/>
      <dgm:t>
        <a:bodyPr/>
        <a:lstStyle/>
        <a:p>
          <a:endParaRPr lang="en-IN"/>
        </a:p>
      </dgm:t>
    </dgm:pt>
    <dgm:pt modelId="{EE121E82-A97A-4678-B3F1-79DF6294B94E}">
      <dgm:prSet phldrT="[Text]" phldr="1"/>
      <dgm:spPr/>
      <dgm:t>
        <a:bodyPr/>
        <a:lstStyle/>
        <a:p>
          <a:endParaRPr lang="en-IN" dirty="0"/>
        </a:p>
      </dgm:t>
    </dgm:pt>
    <dgm:pt modelId="{180B0724-CFF8-4ED7-98F2-C09A3CF35C57}" type="parTrans" cxnId="{1C535E5D-65C4-4533-BDE5-37451A7179C1}">
      <dgm:prSet/>
      <dgm:spPr/>
      <dgm:t>
        <a:bodyPr/>
        <a:lstStyle/>
        <a:p>
          <a:endParaRPr lang="en-IN"/>
        </a:p>
      </dgm:t>
    </dgm:pt>
    <dgm:pt modelId="{C34DC390-F57C-476C-A98F-7D78C1E5CE8C}" type="sibTrans" cxnId="{1C535E5D-65C4-4533-BDE5-37451A7179C1}">
      <dgm:prSet/>
      <dgm:spPr/>
      <dgm:t>
        <a:bodyPr/>
        <a:lstStyle/>
        <a:p>
          <a:endParaRPr lang="en-IN"/>
        </a:p>
      </dgm:t>
    </dgm:pt>
    <dgm:pt modelId="{21F28E37-1C84-428B-BBF9-F04770B1E868}">
      <dgm:prSet custT="1"/>
      <dgm:spPr/>
      <dgm:t>
        <a:bodyPr/>
        <a:lstStyle/>
        <a:p>
          <a:pPr algn="ctr"/>
          <a:r>
            <a:rPr lang="en-IN" sz="1400" b="1" dirty="0" smtClean="0"/>
            <a:t>USER AS A SUBJECT</a:t>
          </a:r>
          <a:endParaRPr lang="en-IN" sz="1300" dirty="0" smtClean="0"/>
        </a:p>
        <a:p>
          <a:pPr algn="ctr"/>
          <a:endParaRPr lang="en-IN" sz="1300" dirty="0"/>
        </a:p>
      </dgm:t>
    </dgm:pt>
    <dgm:pt modelId="{2C33B47D-2BE9-4832-B80A-AC55A5C451D6}" type="parTrans" cxnId="{C7B1E239-6D0D-4BDA-AB35-D74CEF1C45DC}">
      <dgm:prSet/>
      <dgm:spPr/>
      <dgm:t>
        <a:bodyPr/>
        <a:lstStyle/>
        <a:p>
          <a:endParaRPr lang="en-IN"/>
        </a:p>
      </dgm:t>
    </dgm:pt>
    <dgm:pt modelId="{116716A5-B234-47DA-9C9A-5D04E2258958}" type="sibTrans" cxnId="{C7B1E239-6D0D-4BDA-AB35-D74CEF1C45DC}">
      <dgm:prSet/>
      <dgm:spPr/>
      <dgm:t>
        <a:bodyPr/>
        <a:lstStyle/>
        <a:p>
          <a:endParaRPr lang="en-IN"/>
        </a:p>
      </dgm:t>
    </dgm:pt>
    <dgm:pt modelId="{52326DF1-264C-4F70-965F-6827C96D1992}" type="pres">
      <dgm:prSet presAssocID="{42A1113D-8C20-4AF4-BD6A-997A692B5D1D}" presName="cycle" presStyleCnt="0">
        <dgm:presLayoutVars>
          <dgm:chMax val="1"/>
          <dgm:dir/>
          <dgm:animLvl val="ctr"/>
          <dgm:resizeHandles val="exact"/>
        </dgm:presLayoutVars>
      </dgm:prSet>
      <dgm:spPr/>
      <dgm:t>
        <a:bodyPr/>
        <a:lstStyle/>
        <a:p>
          <a:endParaRPr lang="en-IN"/>
        </a:p>
      </dgm:t>
    </dgm:pt>
    <dgm:pt modelId="{BDB3CA4D-2B62-4B8B-8918-4FB057C108C6}" type="pres">
      <dgm:prSet presAssocID="{B7AF569F-F03D-44BE-A406-B8ABAE4E9E09}" presName="centerShape" presStyleLbl="node0" presStyleIdx="0" presStyleCnt="1" custScaleX="128701" custScaleY="114062"/>
      <dgm:spPr/>
      <dgm:t>
        <a:bodyPr/>
        <a:lstStyle/>
        <a:p>
          <a:endParaRPr lang="en-IN"/>
        </a:p>
      </dgm:t>
    </dgm:pt>
    <dgm:pt modelId="{B2F4D951-38AE-43B4-B0C7-2FA9E3A9FBFE}" type="pres">
      <dgm:prSet presAssocID="{CEFB64C4-1121-438F-8860-82AB669FB294}" presName="parTrans" presStyleLbl="bgSibTrans2D1" presStyleIdx="0" presStyleCnt="3"/>
      <dgm:spPr/>
      <dgm:t>
        <a:bodyPr/>
        <a:lstStyle/>
        <a:p>
          <a:endParaRPr lang="en-IN"/>
        </a:p>
      </dgm:t>
    </dgm:pt>
    <dgm:pt modelId="{21659A03-2D95-46FF-BDE4-8F232093D7DF}" type="pres">
      <dgm:prSet presAssocID="{7C01AFAC-74DD-4230-BE3A-F2501F48E07B}" presName="node" presStyleLbl="node1" presStyleIdx="0" presStyleCnt="3" custRadScaleRad="111212" custRadScaleInc="1814">
        <dgm:presLayoutVars>
          <dgm:bulletEnabled val="1"/>
        </dgm:presLayoutVars>
      </dgm:prSet>
      <dgm:spPr/>
      <dgm:t>
        <a:bodyPr/>
        <a:lstStyle/>
        <a:p>
          <a:endParaRPr lang="en-IN"/>
        </a:p>
      </dgm:t>
    </dgm:pt>
    <dgm:pt modelId="{809B695B-3382-4E2A-B71C-895D880BA4FF}" type="pres">
      <dgm:prSet presAssocID="{2C33B47D-2BE9-4832-B80A-AC55A5C451D6}" presName="parTrans" presStyleLbl="bgSibTrans2D1" presStyleIdx="1" presStyleCnt="3"/>
      <dgm:spPr/>
      <dgm:t>
        <a:bodyPr/>
        <a:lstStyle/>
        <a:p>
          <a:endParaRPr lang="en-IN"/>
        </a:p>
      </dgm:t>
    </dgm:pt>
    <dgm:pt modelId="{2D2CC432-E89A-46B0-9218-89B0A9282C99}" type="pres">
      <dgm:prSet presAssocID="{21F28E37-1C84-428B-BBF9-F04770B1E868}" presName="node" presStyleLbl="node1" presStyleIdx="1" presStyleCnt="3">
        <dgm:presLayoutVars>
          <dgm:bulletEnabled val="1"/>
        </dgm:presLayoutVars>
      </dgm:prSet>
      <dgm:spPr/>
      <dgm:t>
        <a:bodyPr/>
        <a:lstStyle/>
        <a:p>
          <a:endParaRPr lang="en-IN"/>
        </a:p>
      </dgm:t>
    </dgm:pt>
    <dgm:pt modelId="{7E99D463-8AEF-4FBC-90DB-A5D98A29C20C}" type="pres">
      <dgm:prSet presAssocID="{E25AA65C-5C0B-4B2C-BE30-ACBE15FB20BF}" presName="parTrans" presStyleLbl="bgSibTrans2D1" presStyleIdx="2" presStyleCnt="3"/>
      <dgm:spPr/>
      <dgm:t>
        <a:bodyPr/>
        <a:lstStyle/>
        <a:p>
          <a:endParaRPr lang="en-IN"/>
        </a:p>
      </dgm:t>
    </dgm:pt>
    <dgm:pt modelId="{5A1B2C45-FAFD-458D-936D-3A1D9ED4DC4F}" type="pres">
      <dgm:prSet presAssocID="{8D61E0CA-E81E-4986-8E08-D679B1695C5F}" presName="node" presStyleLbl="node1" presStyleIdx="2" presStyleCnt="3" custRadScaleRad="108176" custRadScaleInc="-870">
        <dgm:presLayoutVars>
          <dgm:bulletEnabled val="1"/>
        </dgm:presLayoutVars>
      </dgm:prSet>
      <dgm:spPr/>
      <dgm:t>
        <a:bodyPr/>
        <a:lstStyle/>
        <a:p>
          <a:endParaRPr lang="en-IN"/>
        </a:p>
      </dgm:t>
    </dgm:pt>
  </dgm:ptLst>
  <dgm:cxnLst>
    <dgm:cxn modelId="{ACA2B692-83D5-44A1-A50C-A1AE9670ED91}" type="presOf" srcId="{42A1113D-8C20-4AF4-BD6A-997A692B5D1D}" destId="{52326DF1-264C-4F70-965F-6827C96D1992}" srcOrd="0" destOrd="0" presId="urn:microsoft.com/office/officeart/2005/8/layout/radial4"/>
    <dgm:cxn modelId="{BDE3815A-55F1-4A99-BBF7-64387FADC67B}" type="presOf" srcId="{8D61E0CA-E81E-4986-8E08-D679B1695C5F}" destId="{5A1B2C45-FAFD-458D-936D-3A1D9ED4DC4F}" srcOrd="0" destOrd="0" presId="urn:microsoft.com/office/officeart/2005/8/layout/radial4"/>
    <dgm:cxn modelId="{AB85F62D-1418-4740-AA36-B4779A480848}" srcId="{B7AF569F-F03D-44BE-A406-B8ABAE4E9E09}" destId="{7C01AFAC-74DD-4230-BE3A-F2501F48E07B}" srcOrd="0" destOrd="0" parTransId="{CEFB64C4-1121-438F-8860-82AB669FB294}" sibTransId="{A28FEAD7-CA8F-4615-AB3A-3D95C790C510}"/>
    <dgm:cxn modelId="{B7AFFAC6-7728-4B6C-89BD-8023A5C9A22F}" type="presOf" srcId="{E25AA65C-5C0B-4B2C-BE30-ACBE15FB20BF}" destId="{7E99D463-8AEF-4FBC-90DB-A5D98A29C20C}" srcOrd="0" destOrd="0" presId="urn:microsoft.com/office/officeart/2005/8/layout/radial4"/>
    <dgm:cxn modelId="{C7B1E239-6D0D-4BDA-AB35-D74CEF1C45DC}" srcId="{B7AF569F-F03D-44BE-A406-B8ABAE4E9E09}" destId="{21F28E37-1C84-428B-BBF9-F04770B1E868}" srcOrd="1" destOrd="0" parTransId="{2C33B47D-2BE9-4832-B80A-AC55A5C451D6}" sibTransId="{116716A5-B234-47DA-9C9A-5D04E2258958}"/>
    <dgm:cxn modelId="{A3749C85-F815-450E-9EB4-AC41160C1122}" srcId="{B7AF569F-F03D-44BE-A406-B8ABAE4E9E09}" destId="{8D61E0CA-E81E-4986-8E08-D679B1695C5F}" srcOrd="2" destOrd="0" parTransId="{E25AA65C-5C0B-4B2C-BE30-ACBE15FB20BF}" sibTransId="{C07C2EBF-A474-4CEF-A0F1-89F1B7CCF76E}"/>
    <dgm:cxn modelId="{1C535E5D-65C4-4533-BDE5-37451A7179C1}" srcId="{FF2E95B8-88A4-4F7E-A235-BB974BA5B15C}" destId="{EE121E82-A97A-4678-B3F1-79DF6294B94E}" srcOrd="1" destOrd="0" parTransId="{180B0724-CFF8-4ED7-98F2-C09A3CF35C57}" sibTransId="{C34DC390-F57C-476C-A98F-7D78C1E5CE8C}"/>
    <dgm:cxn modelId="{BC05E4BE-7710-44A8-A6A2-A42421F0395F}" srcId="{42A1113D-8C20-4AF4-BD6A-997A692B5D1D}" destId="{FF2E95B8-88A4-4F7E-A235-BB974BA5B15C}" srcOrd="2" destOrd="0" parTransId="{16A4288A-9BD4-4586-AE92-B4E520B0E5D6}" sibTransId="{954346C2-E3B0-441B-9A25-2521EB5BB0C1}"/>
    <dgm:cxn modelId="{422EF3F3-24D4-43E8-B1AA-3D05AB947C2A}" srcId="{C5647A31-512F-4D67-B07A-2B1B0A7BC748}" destId="{1FC7058B-0EA6-43A8-9ACF-1270C6F9CCEC}" srcOrd="0" destOrd="0" parTransId="{011394F9-79A1-4B1E-A42C-B53F7D6E120A}" sibTransId="{83B4E671-8843-40F1-AB81-0DC5BB24673A}"/>
    <dgm:cxn modelId="{E6FFB808-3C4A-4AC0-B6F9-D4B997269E94}" type="presOf" srcId="{CEFB64C4-1121-438F-8860-82AB669FB294}" destId="{B2F4D951-38AE-43B4-B0C7-2FA9E3A9FBFE}" srcOrd="0" destOrd="0" presId="urn:microsoft.com/office/officeart/2005/8/layout/radial4"/>
    <dgm:cxn modelId="{AA503BC2-E2F7-4BD4-A7DB-B8724F11450D}" srcId="{C5647A31-512F-4D67-B07A-2B1B0A7BC748}" destId="{0054C33F-8BCE-47F8-ADEA-25176E725B5D}" srcOrd="1" destOrd="0" parTransId="{6B127CFB-9892-417C-947B-B6957BFE86C9}" sibTransId="{5E6E80E6-94C9-4C5B-BEF9-92D859AF83AA}"/>
    <dgm:cxn modelId="{CF07BE66-88DF-482A-B00F-89D629034347}" srcId="{42A1113D-8C20-4AF4-BD6A-997A692B5D1D}" destId="{B7AF569F-F03D-44BE-A406-B8ABAE4E9E09}" srcOrd="0" destOrd="0" parTransId="{749F37CD-6CFB-4F34-AEFE-DA50E4700239}" sibTransId="{41CF655B-4738-4C91-8B09-7224D4DEB2E7}"/>
    <dgm:cxn modelId="{0BCFB82C-352B-4745-95ED-59038E628BB0}" type="presOf" srcId="{2C33B47D-2BE9-4832-B80A-AC55A5C451D6}" destId="{809B695B-3382-4E2A-B71C-895D880BA4FF}" srcOrd="0" destOrd="0" presId="urn:microsoft.com/office/officeart/2005/8/layout/radial4"/>
    <dgm:cxn modelId="{0BC595E6-0CD9-461D-B6A4-92619D548A41}" type="presOf" srcId="{B7AF569F-F03D-44BE-A406-B8ABAE4E9E09}" destId="{BDB3CA4D-2B62-4B8B-8918-4FB057C108C6}" srcOrd="0" destOrd="0" presId="urn:microsoft.com/office/officeart/2005/8/layout/radial4"/>
    <dgm:cxn modelId="{C7C84FA4-19F8-460D-B610-D4BD86DE2100}" type="presOf" srcId="{21F28E37-1C84-428B-BBF9-F04770B1E868}" destId="{2D2CC432-E89A-46B0-9218-89B0A9282C99}" srcOrd="0" destOrd="0" presId="urn:microsoft.com/office/officeart/2005/8/layout/radial4"/>
    <dgm:cxn modelId="{3BE83574-00EB-42DC-B5D6-93EF84E29DF2}" type="presOf" srcId="{7C01AFAC-74DD-4230-BE3A-F2501F48E07B}" destId="{21659A03-2D95-46FF-BDE4-8F232093D7DF}" srcOrd="0" destOrd="0" presId="urn:microsoft.com/office/officeart/2005/8/layout/radial4"/>
    <dgm:cxn modelId="{6659B556-5354-42FC-A07B-848D74C90DBF}" srcId="{42A1113D-8C20-4AF4-BD6A-997A692B5D1D}" destId="{C5647A31-512F-4D67-B07A-2B1B0A7BC748}" srcOrd="1" destOrd="0" parTransId="{19474D8B-84A8-4F81-A1B5-3E833153F643}" sibTransId="{649329B9-9DD7-4F77-950A-DAA5A5578C79}"/>
    <dgm:cxn modelId="{BBE2ACCB-8552-4B3A-A3F2-250BB5805D7D}" srcId="{FF2E95B8-88A4-4F7E-A235-BB974BA5B15C}" destId="{95374C3B-D466-4820-87A7-CB11CE1AC501}" srcOrd="0" destOrd="0" parTransId="{8E442FC6-79A8-4984-BC9B-62D09C22D38F}" sibTransId="{7CD5D9C2-3BE4-4C08-AA41-1213DF955174}"/>
    <dgm:cxn modelId="{524463D8-32D1-435E-B443-C080EDEE65D0}" type="presParOf" srcId="{52326DF1-264C-4F70-965F-6827C96D1992}" destId="{BDB3CA4D-2B62-4B8B-8918-4FB057C108C6}" srcOrd="0" destOrd="0" presId="urn:microsoft.com/office/officeart/2005/8/layout/radial4"/>
    <dgm:cxn modelId="{9DC9FC65-D467-4A07-B9EB-326F69FD650E}" type="presParOf" srcId="{52326DF1-264C-4F70-965F-6827C96D1992}" destId="{B2F4D951-38AE-43B4-B0C7-2FA9E3A9FBFE}" srcOrd="1" destOrd="0" presId="urn:microsoft.com/office/officeart/2005/8/layout/radial4"/>
    <dgm:cxn modelId="{1F194724-9008-47CE-AE20-8A47195F12F9}" type="presParOf" srcId="{52326DF1-264C-4F70-965F-6827C96D1992}" destId="{21659A03-2D95-46FF-BDE4-8F232093D7DF}" srcOrd="2" destOrd="0" presId="urn:microsoft.com/office/officeart/2005/8/layout/radial4"/>
    <dgm:cxn modelId="{28CA28A7-0138-49D0-B639-D0016200BCA6}" type="presParOf" srcId="{52326DF1-264C-4F70-965F-6827C96D1992}" destId="{809B695B-3382-4E2A-B71C-895D880BA4FF}" srcOrd="3" destOrd="0" presId="urn:microsoft.com/office/officeart/2005/8/layout/radial4"/>
    <dgm:cxn modelId="{3908F773-3000-44C9-A28B-9D8C2ACAA9CD}" type="presParOf" srcId="{52326DF1-264C-4F70-965F-6827C96D1992}" destId="{2D2CC432-E89A-46B0-9218-89B0A9282C99}" srcOrd="4" destOrd="0" presId="urn:microsoft.com/office/officeart/2005/8/layout/radial4"/>
    <dgm:cxn modelId="{7E85993C-9229-4007-AFBD-983CD0B51067}" type="presParOf" srcId="{52326DF1-264C-4F70-965F-6827C96D1992}" destId="{7E99D463-8AEF-4FBC-90DB-A5D98A29C20C}" srcOrd="5" destOrd="0" presId="urn:microsoft.com/office/officeart/2005/8/layout/radial4"/>
    <dgm:cxn modelId="{D4DBB5AC-2E45-4E3E-A1CA-F5A453BEF248}" type="presParOf" srcId="{52326DF1-264C-4F70-965F-6827C96D1992}" destId="{5A1B2C45-FAFD-458D-936D-3A1D9ED4DC4F}"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6BC0DC96-4D24-4A0C-89AE-3C4972704930}" type="datetimeFigureOut">
              <a:rPr lang="en-US"/>
              <a:pPr>
                <a:defRPr/>
              </a:pPr>
              <a:t>12/17/2014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5FF08CC1-5212-4C93-AC34-27206E7B98B1}" type="slidenum">
              <a:rPr lang="en-US"/>
              <a:pPr>
                <a:defRPr/>
              </a:pPr>
              <a:t>‹#›</a:t>
            </a:fld>
            <a:endParaRPr lang="en-US"/>
          </a:p>
        </p:txBody>
      </p:sp>
    </p:spTree>
    <p:extLst>
      <p:ext uri="{BB962C8B-B14F-4D97-AF65-F5344CB8AC3E}">
        <p14:creationId xmlns:p14="http://schemas.microsoft.com/office/powerpoint/2010/main" val="313130394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846785BB-2FDE-4574-B81F-A84F4262E32C}" type="datetimeFigureOut">
              <a:rPr lang="en-US"/>
              <a:pPr>
                <a:defRPr/>
              </a:pPr>
              <a:t>12/17/2014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DF6D9E83-8642-47BD-9C62-C21D0F4FD476}" type="slidenum">
              <a:rPr lang="en-US"/>
              <a:pPr>
                <a:defRPr/>
              </a:pPr>
              <a:t>‹#›</a:t>
            </a:fld>
            <a:endParaRPr lang="en-US"/>
          </a:p>
        </p:txBody>
      </p:sp>
    </p:spTree>
    <p:extLst>
      <p:ext uri="{BB962C8B-B14F-4D97-AF65-F5344CB8AC3E}">
        <p14:creationId xmlns:p14="http://schemas.microsoft.com/office/powerpoint/2010/main" val="161250414"/>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p:spPr>
      </p:sp>
      <p:sp>
        <p:nvSpPr>
          <p:cNvPr id="481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81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457AFBD-2C39-41CA-853F-4A54B18C7F69}" type="slidenum">
              <a:rPr lang="en-US">
                <a:cs typeface="Arial" charset="0"/>
              </a:rPr>
              <a:pPr fontAlgn="base">
                <a:spcBef>
                  <a:spcPct val="0"/>
                </a:spcBef>
                <a:spcAft>
                  <a:spcPct val="0"/>
                </a:spcAft>
              </a:pPr>
              <a:t>30</a:t>
            </a:fld>
            <a:endParaRPr lang="en-US">
              <a:cs typeface="Arial" charset="0"/>
            </a:endParaRPr>
          </a:p>
        </p:txBody>
      </p:sp>
    </p:spTree>
    <p:extLst>
      <p:ext uri="{BB962C8B-B14F-4D97-AF65-F5344CB8AC3E}">
        <p14:creationId xmlns:p14="http://schemas.microsoft.com/office/powerpoint/2010/main" val="2709797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p:spPr>
      </p:sp>
      <p:sp>
        <p:nvSpPr>
          <p:cNvPr id="67586"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125000"/>
              </a:lnSpc>
              <a:spcBef>
                <a:spcPct val="0"/>
              </a:spcBef>
            </a:pPr>
            <a:r>
              <a:rPr lang="en-US" smtClean="0"/>
              <a:t>For example, ATHENE project in London - </a:t>
            </a:r>
            <a:r>
              <a:rPr lang="en-US" b="1" smtClean="0"/>
              <a:t>Assistive Technologies for Healthy Living in Elders: Needs Assessment by Ethnography</a:t>
            </a:r>
          </a:p>
          <a:p>
            <a:pPr>
              <a:lnSpc>
                <a:spcPct val="125000"/>
              </a:lnSpc>
              <a:spcBef>
                <a:spcPct val="0"/>
              </a:spcBef>
            </a:pPr>
            <a:r>
              <a:rPr lang="en-US" smtClean="0"/>
              <a:t>– considering incentives and disincentives to use, looking at factors that facilitated or presented barriers to using it – discovered the ongoing work that was needed to support it, both on an individual and organizational level. </a:t>
            </a:r>
          </a:p>
          <a:p>
            <a:pPr>
              <a:lnSpc>
                <a:spcPct val="125000"/>
              </a:lnSpc>
              <a:spcBef>
                <a:spcPct val="0"/>
              </a:spcBef>
            </a:pPr>
            <a:r>
              <a:rPr lang="en-US" smtClean="0"/>
              <a:t>It was more than presenting new ides themselves; rather, they needed to figure out how to make it fit with the individuals’ lifestyle &amp; social networks- and also how the organization would support the implementation and ongoing support and procedures to keep the process going.</a:t>
            </a:r>
          </a:p>
          <a:p>
            <a:pPr>
              <a:lnSpc>
                <a:spcPct val="125000"/>
              </a:lnSpc>
              <a:spcBef>
                <a:spcPct val="0"/>
              </a:spcBef>
            </a:pPr>
            <a:r>
              <a:rPr lang="en-US" smtClean="0"/>
              <a:t>In this context – need to consider d</a:t>
            </a:r>
            <a:r>
              <a:rPr lang="en-US" sz="2400" smtClean="0">
                <a:latin typeface="Avenir Roman"/>
                <a:ea typeface="Avenir Roman"/>
                <a:cs typeface="Avenir Roman"/>
                <a:sym typeface="Avenir Roman"/>
              </a:rPr>
              <a:t>esign strategies, individual adopters (people with and without disabilities), the process of social influence, the innovativeness and readiness of organizations to implement these strategies and make them a routine part of the curriculum &amp; instruction.</a:t>
            </a:r>
            <a:endParaRPr lang="en-US" smtClean="0"/>
          </a:p>
          <a:p>
            <a:pPr>
              <a:spcBef>
                <a:spcPct val="0"/>
              </a:spcBef>
            </a:pPr>
            <a:endParaRPr lang="en-US" smtClean="0"/>
          </a:p>
        </p:txBody>
      </p:sp>
      <p:sp>
        <p:nvSpPr>
          <p:cNvPr id="675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C7EEFC0-7EAB-4F51-B596-5F3FA2B3C300}" type="slidenum">
              <a:rPr lang="en-US">
                <a:cs typeface="Arial" charset="0"/>
              </a:rPr>
              <a:pPr fontAlgn="base">
                <a:spcBef>
                  <a:spcPct val="0"/>
                </a:spcBef>
                <a:spcAft>
                  <a:spcPct val="0"/>
                </a:spcAft>
              </a:pPr>
              <a:t>40</a:t>
            </a:fld>
            <a:endParaRPr lang="en-US">
              <a:cs typeface="Arial" charset="0"/>
            </a:endParaRPr>
          </a:p>
        </p:txBody>
      </p:sp>
    </p:spTree>
    <p:extLst>
      <p:ext uri="{BB962C8B-B14F-4D97-AF65-F5344CB8AC3E}">
        <p14:creationId xmlns:p14="http://schemas.microsoft.com/office/powerpoint/2010/main" val="166604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a:p>
        </p:txBody>
      </p:sp>
      <p:sp>
        <p:nvSpPr>
          <p:cNvPr id="4" name="Slide Number Placeholder 3"/>
          <p:cNvSpPr>
            <a:spLocks noGrp="1"/>
          </p:cNvSpPr>
          <p:nvPr>
            <p:ph type="sldNum" sz="quarter" idx="10"/>
          </p:nvPr>
        </p:nvSpPr>
        <p:spPr/>
        <p:txBody>
          <a:bodyPr/>
          <a:lstStyle/>
          <a:p>
            <a:fld id="{15D7D41E-C2EA-47C2-9E74-A11C33672D69}" type="slidenum">
              <a:rPr lang="en-US" smtClean="0"/>
              <a:pPr/>
              <a:t>44</a:t>
            </a:fld>
            <a:endParaRPr lang="en-US"/>
          </a:p>
        </p:txBody>
      </p:sp>
    </p:spTree>
    <p:extLst>
      <p:ext uri="{BB962C8B-B14F-4D97-AF65-F5344CB8AC3E}">
        <p14:creationId xmlns:p14="http://schemas.microsoft.com/office/powerpoint/2010/main" val="2404360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come from Palestine, a country in the middle east (right between Egypt and Jordan). It is a presumably holy site for </a:t>
            </a:r>
            <a:r>
              <a:rPr lang="en-US" dirty="0" err="1" smtClean="0"/>
              <a:t>Abrahamic</a:t>
            </a:r>
            <a:r>
              <a:rPr lang="en-US" baseline="0" dirty="0" smtClean="0"/>
              <a:t> religions (Judaism, Christianity, and Islam) and is often referred to as The Holy Land. </a:t>
            </a:r>
            <a:endParaRPr lang="en-US" dirty="0"/>
          </a:p>
        </p:txBody>
      </p:sp>
      <p:sp>
        <p:nvSpPr>
          <p:cNvPr id="4" name="Slide Number Placeholder 3"/>
          <p:cNvSpPr>
            <a:spLocks noGrp="1"/>
          </p:cNvSpPr>
          <p:nvPr>
            <p:ph type="sldNum" sz="quarter" idx="10"/>
          </p:nvPr>
        </p:nvSpPr>
        <p:spPr/>
        <p:txBody>
          <a:bodyPr/>
          <a:lstStyle/>
          <a:p>
            <a:fld id="{19C73668-35DB-3640-AF30-1487049D3EE3}" type="slidenum">
              <a:rPr lang="en-US" smtClean="0"/>
              <a:pPr/>
              <a:t>80</a:t>
            </a:fld>
            <a:endParaRPr lang="en-US"/>
          </a:p>
        </p:txBody>
      </p:sp>
    </p:spTree>
    <p:extLst>
      <p:ext uri="{BB962C8B-B14F-4D97-AF65-F5344CB8AC3E}">
        <p14:creationId xmlns:p14="http://schemas.microsoft.com/office/powerpoint/2010/main" val="4053969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Palestine</a:t>
            </a:r>
            <a:r>
              <a:rPr lang="en-US" baseline="0" dirty="0" smtClean="0"/>
              <a:t> and its people have been living an ongoing ethnic cleansing process ever since the late 19</a:t>
            </a:r>
            <a:r>
              <a:rPr lang="en-US" baseline="30000" dirty="0" smtClean="0"/>
              <a:t>th</a:t>
            </a:r>
            <a:r>
              <a:rPr lang="en-US" baseline="0" dirty="0" smtClean="0"/>
              <a:t> century. The green areas you see above are Palestinian controlled lands, while the yellow are the lands confiscated by Zionists. </a:t>
            </a:r>
            <a:endParaRPr lang="en-US" dirty="0"/>
          </a:p>
        </p:txBody>
      </p:sp>
      <p:sp>
        <p:nvSpPr>
          <p:cNvPr id="4" name="Slide Number Placeholder 3"/>
          <p:cNvSpPr>
            <a:spLocks noGrp="1"/>
          </p:cNvSpPr>
          <p:nvPr>
            <p:ph type="sldNum" sz="quarter" idx="10"/>
          </p:nvPr>
        </p:nvSpPr>
        <p:spPr/>
        <p:txBody>
          <a:bodyPr/>
          <a:lstStyle/>
          <a:p>
            <a:fld id="{19C73668-35DB-3640-AF30-1487049D3EE3}" type="slidenum">
              <a:rPr lang="en-US" smtClean="0"/>
              <a:pPr/>
              <a:t>81</a:t>
            </a:fld>
            <a:endParaRPr lang="en-US"/>
          </a:p>
        </p:txBody>
      </p:sp>
    </p:spTree>
    <p:extLst>
      <p:ext uri="{BB962C8B-B14F-4D97-AF65-F5344CB8AC3E}">
        <p14:creationId xmlns:p14="http://schemas.microsoft.com/office/powerpoint/2010/main" val="1774878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On the ground, this translates to vicious wars and crimes against humanity; which have taken a very heavy toll on Palestinians.</a:t>
            </a:r>
          </a:p>
          <a:p>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19C73668-35DB-3640-AF30-1487049D3EE3}" type="slidenum">
              <a:rPr lang="en-US" smtClean="0"/>
              <a:pPr/>
              <a:t>82</a:t>
            </a:fld>
            <a:endParaRPr lang="en-US"/>
          </a:p>
        </p:txBody>
      </p:sp>
    </p:spTree>
    <p:extLst>
      <p:ext uri="{BB962C8B-B14F-4D97-AF65-F5344CB8AC3E}">
        <p14:creationId xmlns:p14="http://schemas.microsoft.com/office/powerpoint/2010/main" val="1082043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In the latest Israeli offense against Gaza in the summer of 2014:</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2,000+ killed, 10,000+ injured. 30%+</a:t>
            </a:r>
            <a:r>
              <a:rPr lang="en-US" sz="1200" kern="1200" baseline="0" dirty="0" smtClean="0">
                <a:solidFill>
                  <a:schemeClr val="tx1"/>
                </a:solidFill>
                <a:latin typeface="+mn-lt"/>
                <a:ea typeface="+mn-ea"/>
                <a:cs typeface="+mn-cs"/>
              </a:rPr>
              <a:t> will suffer from physical disability. In general, the majority of the population in Gaza now suffers psychological problems.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A4921EC-186F-A643-82B1-A310BBB8041D}" type="slidenum">
              <a:rPr lang="en-US" smtClean="0"/>
              <a:pPr/>
              <a:t>83</a:t>
            </a:fld>
            <a:endParaRPr lang="en-US"/>
          </a:p>
        </p:txBody>
      </p:sp>
    </p:spTree>
    <p:extLst>
      <p:ext uri="{BB962C8B-B14F-4D97-AF65-F5344CB8AC3E}">
        <p14:creationId xmlns:p14="http://schemas.microsoft.com/office/powerpoint/2010/main" val="883503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 have spared you the graphic</a:t>
            </a:r>
            <a:r>
              <a:rPr lang="en-US" baseline="0" dirty="0" smtClean="0"/>
              <a:t> images.</a:t>
            </a:r>
            <a:endParaRPr lang="en-US" dirty="0" smtClean="0"/>
          </a:p>
          <a:p>
            <a:endParaRPr lang="en-US" dirty="0"/>
          </a:p>
        </p:txBody>
      </p:sp>
      <p:sp>
        <p:nvSpPr>
          <p:cNvPr id="4" name="Slide Number Placeholder 3"/>
          <p:cNvSpPr>
            <a:spLocks noGrp="1"/>
          </p:cNvSpPr>
          <p:nvPr>
            <p:ph type="sldNum" sz="quarter" idx="10"/>
          </p:nvPr>
        </p:nvSpPr>
        <p:spPr/>
        <p:txBody>
          <a:bodyPr/>
          <a:lstStyle/>
          <a:p>
            <a:fld id="{19C73668-35DB-3640-AF30-1487049D3EE3}" type="slidenum">
              <a:rPr lang="en-US" smtClean="0"/>
              <a:pPr/>
              <a:t>84</a:t>
            </a:fld>
            <a:endParaRPr lang="en-US"/>
          </a:p>
        </p:txBody>
      </p:sp>
    </p:spTree>
    <p:extLst>
      <p:ext uri="{BB962C8B-B14F-4D97-AF65-F5344CB8AC3E}">
        <p14:creationId xmlns:p14="http://schemas.microsoft.com/office/powerpoint/2010/main" val="408349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light of such a reality one faces the question:</a:t>
            </a:r>
            <a:r>
              <a:rPr lang="en-US" baseline="0" dirty="0" smtClean="0"/>
              <a:t> </a:t>
            </a:r>
            <a:r>
              <a:rPr lang="en-US" sz="1200" dirty="0" smtClean="0">
                <a:solidFill>
                  <a:srgbClr val="FF9933"/>
                </a:solidFill>
              </a:rPr>
              <a:t>How could architectural education help alleviate these conditions and bring justice to people? </a:t>
            </a:r>
            <a:endParaRPr lang="en-US" sz="1200" kern="1200" dirty="0" smtClean="0">
              <a:solidFill>
                <a:srgbClr val="FF9933"/>
              </a:solidFill>
              <a:latin typeface="+mn-lt"/>
              <a:ea typeface="+mn-ea"/>
              <a:cs typeface="+mn-cs"/>
            </a:endParaRPr>
          </a:p>
          <a:p>
            <a:endParaRPr lang="en-US" dirty="0" smtClean="0"/>
          </a:p>
          <a:p>
            <a:r>
              <a:rPr lang="en-US" sz="1200" kern="1200" dirty="0" smtClean="0">
                <a:solidFill>
                  <a:schemeClr val="tx1"/>
                </a:solidFill>
                <a:latin typeface="+mn-lt"/>
                <a:ea typeface="+mn-ea"/>
                <a:cs typeface="+mn-cs"/>
              </a:rPr>
              <a:t>First and foremost is the need to fully engage with society and institute Universal Design as a fundamental concept in architectural education</a:t>
            </a:r>
            <a:r>
              <a:rPr lang="en-US" dirty="0" smtClean="0"/>
              <a:t> </a:t>
            </a:r>
            <a:endParaRPr lang="en-US" dirty="0"/>
          </a:p>
        </p:txBody>
      </p:sp>
      <p:sp>
        <p:nvSpPr>
          <p:cNvPr id="4" name="Slide Number Placeholder 3"/>
          <p:cNvSpPr>
            <a:spLocks noGrp="1"/>
          </p:cNvSpPr>
          <p:nvPr>
            <p:ph type="sldNum" sz="quarter" idx="10"/>
          </p:nvPr>
        </p:nvSpPr>
        <p:spPr/>
        <p:txBody>
          <a:bodyPr/>
          <a:lstStyle/>
          <a:p>
            <a:fld id="{19C73668-35DB-3640-AF30-1487049D3EE3}" type="slidenum">
              <a:rPr lang="en-US" smtClean="0"/>
              <a:pPr/>
              <a:t>85</a:t>
            </a:fld>
            <a:endParaRPr lang="en-US"/>
          </a:p>
        </p:txBody>
      </p:sp>
    </p:spTree>
    <p:extLst>
      <p:ext uri="{BB962C8B-B14F-4D97-AF65-F5344CB8AC3E}">
        <p14:creationId xmlns:p14="http://schemas.microsoft.com/office/powerpoint/2010/main" val="1760128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Last year, when I was appointed Teaching assistant my goal was to lead the architecture department</a:t>
            </a:r>
            <a:r>
              <a:rPr lang="en-US" baseline="0" dirty="0" smtClean="0"/>
              <a:t> to adopt Universal Design as a steering principle. </a:t>
            </a:r>
            <a:endParaRPr lang="en-US" dirty="0"/>
          </a:p>
        </p:txBody>
      </p:sp>
      <p:sp>
        <p:nvSpPr>
          <p:cNvPr id="4" name="Slide Number Placeholder 3"/>
          <p:cNvSpPr>
            <a:spLocks noGrp="1"/>
          </p:cNvSpPr>
          <p:nvPr>
            <p:ph type="sldNum" sz="quarter" idx="10"/>
          </p:nvPr>
        </p:nvSpPr>
        <p:spPr/>
        <p:txBody>
          <a:bodyPr/>
          <a:lstStyle/>
          <a:p>
            <a:fld id="{19C73668-35DB-3640-AF30-1487049D3EE3}" type="slidenum">
              <a:rPr lang="en-US" smtClean="0"/>
              <a:pPr/>
              <a:t>86</a:t>
            </a:fld>
            <a:endParaRPr lang="en-US"/>
          </a:p>
        </p:txBody>
      </p:sp>
    </p:spTree>
    <p:extLst>
      <p:ext uri="{BB962C8B-B14F-4D97-AF65-F5344CB8AC3E}">
        <p14:creationId xmlns:p14="http://schemas.microsoft.com/office/powerpoint/2010/main" val="4024976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this</a:t>
            </a:r>
            <a:r>
              <a:rPr lang="en-US" baseline="0" dirty="0" smtClean="0"/>
              <a:t> e</a:t>
            </a:r>
            <a:r>
              <a:rPr lang="en-US" dirty="0" smtClean="0"/>
              <a:t>ndeavor, my approach could be summarized in the concept of incremental growth (or gradualness). </a:t>
            </a:r>
          </a:p>
          <a:p>
            <a:r>
              <a:rPr lang="en-US" dirty="0" smtClean="0"/>
              <a:t>Incremental growth both in introducing the concept to the department administration, and to the students.  </a:t>
            </a:r>
            <a:endParaRPr lang="en-US" dirty="0"/>
          </a:p>
        </p:txBody>
      </p:sp>
      <p:sp>
        <p:nvSpPr>
          <p:cNvPr id="4" name="Slide Number Placeholder 3"/>
          <p:cNvSpPr>
            <a:spLocks noGrp="1"/>
          </p:cNvSpPr>
          <p:nvPr>
            <p:ph type="sldNum" sz="quarter" idx="10"/>
          </p:nvPr>
        </p:nvSpPr>
        <p:spPr/>
        <p:txBody>
          <a:bodyPr/>
          <a:lstStyle/>
          <a:p>
            <a:fld id="{19C73668-35DB-3640-AF30-1487049D3EE3}" type="slidenum">
              <a:rPr lang="en-US" smtClean="0"/>
              <a:pPr/>
              <a:t>87</a:t>
            </a:fld>
            <a:endParaRPr lang="en-US"/>
          </a:p>
        </p:txBody>
      </p:sp>
    </p:spTree>
    <p:extLst>
      <p:ext uri="{BB962C8B-B14F-4D97-AF65-F5344CB8AC3E}">
        <p14:creationId xmlns:p14="http://schemas.microsoft.com/office/powerpoint/2010/main" val="951410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p:spPr>
      </p:sp>
      <p:sp>
        <p:nvSpPr>
          <p:cNvPr id="501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01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531462-A0E7-4CBE-AA0D-D6034DD42276}" type="slidenum">
              <a:rPr lang="en-US">
                <a:cs typeface="Arial" charset="0"/>
              </a:rPr>
              <a:pPr fontAlgn="base">
                <a:spcBef>
                  <a:spcPct val="0"/>
                </a:spcBef>
                <a:spcAft>
                  <a:spcPct val="0"/>
                </a:spcAft>
              </a:pPr>
              <a:t>31</a:t>
            </a:fld>
            <a:endParaRPr lang="en-US">
              <a:cs typeface="Arial" charset="0"/>
            </a:endParaRPr>
          </a:p>
        </p:txBody>
      </p:sp>
    </p:spTree>
    <p:extLst>
      <p:ext uri="{BB962C8B-B14F-4D97-AF65-F5344CB8AC3E}">
        <p14:creationId xmlns:p14="http://schemas.microsoft.com/office/powerpoint/2010/main" val="3565345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project were</a:t>
            </a:r>
            <a:r>
              <a:rPr lang="en-US" baseline="0" dirty="0" smtClean="0"/>
              <a:t> students concentrated on the acoustical qualities of the space, to deliver the feeling of the “sublime” to persons with sight disabilities. </a:t>
            </a:r>
            <a:endParaRPr lang="en-US" dirty="0"/>
          </a:p>
        </p:txBody>
      </p:sp>
      <p:sp>
        <p:nvSpPr>
          <p:cNvPr id="4" name="Slide Number Placeholder 3"/>
          <p:cNvSpPr>
            <a:spLocks noGrp="1"/>
          </p:cNvSpPr>
          <p:nvPr>
            <p:ph type="sldNum" sz="quarter" idx="10"/>
          </p:nvPr>
        </p:nvSpPr>
        <p:spPr/>
        <p:txBody>
          <a:bodyPr/>
          <a:lstStyle/>
          <a:p>
            <a:fld id="{19C73668-35DB-3640-AF30-1487049D3EE3}" type="slidenum">
              <a:rPr lang="en-US" smtClean="0"/>
              <a:pPr/>
              <a:t>93</a:t>
            </a:fld>
            <a:endParaRPr lang="en-US"/>
          </a:p>
        </p:txBody>
      </p:sp>
    </p:spTree>
    <p:extLst>
      <p:ext uri="{BB962C8B-B14F-4D97-AF65-F5344CB8AC3E}">
        <p14:creationId xmlns:p14="http://schemas.microsoft.com/office/powerpoint/2010/main" val="7378825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senior house, designed to provide maximum comfort</a:t>
            </a:r>
            <a:r>
              <a:rPr lang="en-US" baseline="0" dirty="0" smtClean="0"/>
              <a:t> and ease of access. Emphasis was also placed such aspects as smell, sound, light, etc.</a:t>
            </a:r>
            <a:endParaRPr lang="en-US" dirty="0"/>
          </a:p>
        </p:txBody>
      </p:sp>
      <p:sp>
        <p:nvSpPr>
          <p:cNvPr id="4" name="Slide Number Placeholder 3"/>
          <p:cNvSpPr>
            <a:spLocks noGrp="1"/>
          </p:cNvSpPr>
          <p:nvPr>
            <p:ph type="sldNum" sz="quarter" idx="10"/>
          </p:nvPr>
        </p:nvSpPr>
        <p:spPr/>
        <p:txBody>
          <a:bodyPr/>
          <a:lstStyle/>
          <a:p>
            <a:fld id="{19C73668-35DB-3640-AF30-1487049D3EE3}" type="slidenum">
              <a:rPr lang="en-US" smtClean="0"/>
              <a:pPr/>
              <a:t>94</a:t>
            </a:fld>
            <a:endParaRPr lang="en-US"/>
          </a:p>
        </p:txBody>
      </p:sp>
    </p:spTree>
    <p:extLst>
      <p:ext uri="{BB962C8B-B14F-4D97-AF65-F5344CB8AC3E}">
        <p14:creationId xmlns:p14="http://schemas.microsoft.com/office/powerpoint/2010/main" val="6684366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the first semester</a:t>
            </a:r>
            <a:r>
              <a:rPr lang="en-US" baseline="0" dirty="0" smtClean="0"/>
              <a:t> I traveled to India, as a special representative of the Berkeley Prize at the National Student Design Competition held by the School of Planning and Architecture at Bhopal. The competition focused on Universal Design in the Indian context. </a:t>
            </a:r>
            <a:endParaRPr lang="en-US" dirty="0"/>
          </a:p>
        </p:txBody>
      </p:sp>
      <p:sp>
        <p:nvSpPr>
          <p:cNvPr id="4" name="Slide Number Placeholder 3"/>
          <p:cNvSpPr>
            <a:spLocks noGrp="1"/>
          </p:cNvSpPr>
          <p:nvPr>
            <p:ph type="sldNum" sz="quarter" idx="10"/>
          </p:nvPr>
        </p:nvSpPr>
        <p:spPr/>
        <p:txBody>
          <a:bodyPr/>
          <a:lstStyle/>
          <a:p>
            <a:fld id="{19C73668-35DB-3640-AF30-1487049D3EE3}" type="slidenum">
              <a:rPr lang="en-US" smtClean="0"/>
              <a:pPr/>
              <a:t>95</a:t>
            </a:fld>
            <a:endParaRPr lang="en-US"/>
          </a:p>
        </p:txBody>
      </p:sp>
    </p:spTree>
    <p:extLst>
      <p:ext uri="{BB962C8B-B14F-4D97-AF65-F5344CB8AC3E}">
        <p14:creationId xmlns:p14="http://schemas.microsoft.com/office/powerpoint/2010/main" val="20322033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one particularly interesting tool; a life sized model for young architecture students to experiment with.</a:t>
            </a:r>
            <a:endParaRPr lang="en-US" dirty="0"/>
          </a:p>
        </p:txBody>
      </p:sp>
      <p:sp>
        <p:nvSpPr>
          <p:cNvPr id="4" name="Slide Number Placeholder 3"/>
          <p:cNvSpPr>
            <a:spLocks noGrp="1"/>
          </p:cNvSpPr>
          <p:nvPr>
            <p:ph type="sldNum" sz="quarter" idx="10"/>
          </p:nvPr>
        </p:nvSpPr>
        <p:spPr/>
        <p:txBody>
          <a:bodyPr/>
          <a:lstStyle/>
          <a:p>
            <a:fld id="{19C73668-35DB-3640-AF30-1487049D3EE3}" type="slidenum">
              <a:rPr lang="en-US" smtClean="0"/>
              <a:pPr/>
              <a:t>97</a:t>
            </a:fld>
            <a:endParaRPr lang="en-US"/>
          </a:p>
        </p:txBody>
      </p:sp>
    </p:spTree>
    <p:extLst>
      <p:ext uri="{BB962C8B-B14F-4D97-AF65-F5344CB8AC3E}">
        <p14:creationId xmlns:p14="http://schemas.microsoft.com/office/powerpoint/2010/main" val="2690224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to the second semester. </a:t>
            </a:r>
            <a:endParaRPr lang="en-US" dirty="0"/>
          </a:p>
        </p:txBody>
      </p:sp>
      <p:sp>
        <p:nvSpPr>
          <p:cNvPr id="4" name="Slide Number Placeholder 3"/>
          <p:cNvSpPr>
            <a:spLocks noGrp="1"/>
          </p:cNvSpPr>
          <p:nvPr>
            <p:ph type="sldNum" sz="quarter" idx="10"/>
          </p:nvPr>
        </p:nvSpPr>
        <p:spPr/>
        <p:txBody>
          <a:bodyPr/>
          <a:lstStyle/>
          <a:p>
            <a:fld id="{19C73668-35DB-3640-AF30-1487049D3EE3}" type="slidenum">
              <a:rPr lang="en-US" smtClean="0"/>
              <a:pPr/>
              <a:t>98</a:t>
            </a:fld>
            <a:endParaRPr lang="en-US"/>
          </a:p>
        </p:txBody>
      </p:sp>
    </p:spTree>
    <p:extLst>
      <p:ext uri="{BB962C8B-B14F-4D97-AF65-F5344CB8AC3E}">
        <p14:creationId xmlns:p14="http://schemas.microsoft.com/office/powerpoint/2010/main" val="705692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approached</a:t>
            </a:r>
            <a:r>
              <a:rPr lang="en-US" baseline="0" dirty="0" smtClean="0"/>
              <a:t> UD as a wider concept of inclusion, and involved more user groups in the design process. The project was an inclusive public library, where each team of students focused on the matter from a different perspective.    </a:t>
            </a:r>
            <a:endParaRPr lang="en-US" dirty="0"/>
          </a:p>
        </p:txBody>
      </p:sp>
      <p:sp>
        <p:nvSpPr>
          <p:cNvPr id="4" name="Slide Number Placeholder 3"/>
          <p:cNvSpPr>
            <a:spLocks noGrp="1"/>
          </p:cNvSpPr>
          <p:nvPr>
            <p:ph type="sldNum" sz="quarter" idx="10"/>
          </p:nvPr>
        </p:nvSpPr>
        <p:spPr/>
        <p:txBody>
          <a:bodyPr/>
          <a:lstStyle/>
          <a:p>
            <a:fld id="{19C73668-35DB-3640-AF30-1487049D3EE3}" type="slidenum">
              <a:rPr lang="en-US" smtClean="0"/>
              <a:pPr/>
              <a:t>99</a:t>
            </a:fld>
            <a:endParaRPr lang="en-US"/>
          </a:p>
        </p:txBody>
      </p:sp>
    </p:spTree>
    <p:extLst>
      <p:ext uri="{BB962C8B-B14F-4D97-AF65-F5344CB8AC3E}">
        <p14:creationId xmlns:p14="http://schemas.microsoft.com/office/powerpoint/2010/main" val="1080403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library</a:t>
            </a:r>
            <a:r>
              <a:rPr lang="en-US" baseline="0" dirty="0" smtClean="0"/>
              <a:t> that links two busy streets via its open corridor, and makes it possible for people with disabilities to go form one to the other. It also focuses on inclusion of different age groups in the activities of the library, such as the elderly.  </a:t>
            </a:r>
            <a:endParaRPr lang="en-US" dirty="0"/>
          </a:p>
        </p:txBody>
      </p:sp>
      <p:sp>
        <p:nvSpPr>
          <p:cNvPr id="4" name="Slide Number Placeholder 3"/>
          <p:cNvSpPr>
            <a:spLocks noGrp="1"/>
          </p:cNvSpPr>
          <p:nvPr>
            <p:ph type="sldNum" sz="quarter" idx="10"/>
          </p:nvPr>
        </p:nvSpPr>
        <p:spPr/>
        <p:txBody>
          <a:bodyPr/>
          <a:lstStyle/>
          <a:p>
            <a:fld id="{19C73668-35DB-3640-AF30-1487049D3EE3}" type="slidenum">
              <a:rPr lang="en-US" smtClean="0"/>
              <a:pPr/>
              <a:t>101</a:t>
            </a:fld>
            <a:endParaRPr lang="en-US"/>
          </a:p>
        </p:txBody>
      </p:sp>
    </p:spTree>
    <p:extLst>
      <p:ext uri="{BB962C8B-B14F-4D97-AF65-F5344CB8AC3E}">
        <p14:creationId xmlns:p14="http://schemas.microsoft.com/office/powerpoint/2010/main" val="42833605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these two semesters we arrived at those results</a:t>
            </a:r>
            <a:endParaRPr lang="en-US" dirty="0"/>
          </a:p>
        </p:txBody>
      </p:sp>
      <p:sp>
        <p:nvSpPr>
          <p:cNvPr id="4" name="Slide Number Placeholder 3"/>
          <p:cNvSpPr>
            <a:spLocks noGrp="1"/>
          </p:cNvSpPr>
          <p:nvPr>
            <p:ph type="sldNum" sz="quarter" idx="10"/>
          </p:nvPr>
        </p:nvSpPr>
        <p:spPr/>
        <p:txBody>
          <a:bodyPr/>
          <a:lstStyle/>
          <a:p>
            <a:fld id="{19C73668-35DB-3640-AF30-1487049D3EE3}" type="slidenum">
              <a:rPr lang="en-US" smtClean="0"/>
              <a:pPr/>
              <a:t>102</a:t>
            </a:fld>
            <a:endParaRPr lang="en-US"/>
          </a:p>
        </p:txBody>
      </p:sp>
    </p:spTree>
    <p:extLst>
      <p:ext uri="{BB962C8B-B14F-4D97-AF65-F5344CB8AC3E}">
        <p14:creationId xmlns:p14="http://schemas.microsoft.com/office/powerpoint/2010/main" val="2532887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is also important to note the challenges faced:</a:t>
            </a:r>
            <a:endParaRPr lang="en-US" dirty="0"/>
          </a:p>
        </p:txBody>
      </p:sp>
      <p:sp>
        <p:nvSpPr>
          <p:cNvPr id="4" name="Slide Number Placeholder 3"/>
          <p:cNvSpPr>
            <a:spLocks noGrp="1"/>
          </p:cNvSpPr>
          <p:nvPr>
            <p:ph type="sldNum" sz="quarter" idx="10"/>
          </p:nvPr>
        </p:nvSpPr>
        <p:spPr/>
        <p:txBody>
          <a:bodyPr/>
          <a:lstStyle/>
          <a:p>
            <a:fld id="{19C73668-35DB-3640-AF30-1487049D3EE3}" type="slidenum">
              <a:rPr lang="en-US" smtClean="0"/>
              <a:pPr/>
              <a:t>106</a:t>
            </a:fld>
            <a:endParaRPr lang="en-US"/>
          </a:p>
        </p:txBody>
      </p:sp>
    </p:spTree>
    <p:extLst>
      <p:ext uri="{BB962C8B-B14F-4D97-AF65-F5344CB8AC3E}">
        <p14:creationId xmlns:p14="http://schemas.microsoft.com/office/powerpoint/2010/main" val="6196632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by the last point I mean to find</a:t>
            </a:r>
            <a:r>
              <a:rPr lang="en-US" baseline="0" dirty="0" smtClean="0"/>
              <a:t> a way to </a:t>
            </a:r>
            <a:r>
              <a:rPr lang="en-US" dirty="0" smtClean="0"/>
              <a:t>get the concept across to faculty who might otherwise react</a:t>
            </a:r>
            <a:r>
              <a:rPr lang="en-US" baseline="0" dirty="0" smtClean="0"/>
              <a:t> negatively to this new terminology.</a:t>
            </a:r>
            <a:endParaRPr lang="en-US" dirty="0"/>
          </a:p>
        </p:txBody>
      </p:sp>
      <p:sp>
        <p:nvSpPr>
          <p:cNvPr id="4" name="Slide Number Placeholder 3"/>
          <p:cNvSpPr>
            <a:spLocks noGrp="1"/>
          </p:cNvSpPr>
          <p:nvPr>
            <p:ph type="sldNum" sz="quarter" idx="10"/>
          </p:nvPr>
        </p:nvSpPr>
        <p:spPr/>
        <p:txBody>
          <a:bodyPr/>
          <a:lstStyle/>
          <a:p>
            <a:fld id="{19C73668-35DB-3640-AF30-1487049D3EE3}" type="slidenum">
              <a:rPr lang="en-US" smtClean="0"/>
              <a:pPr/>
              <a:t>107</a:t>
            </a:fld>
            <a:endParaRPr lang="en-US"/>
          </a:p>
        </p:txBody>
      </p:sp>
    </p:spTree>
    <p:extLst>
      <p:ext uri="{BB962C8B-B14F-4D97-AF65-F5344CB8AC3E}">
        <p14:creationId xmlns:p14="http://schemas.microsoft.com/office/powerpoint/2010/main" val="797852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222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ea typeface="MS PGothic" pitchFamily="34" charset="-128"/>
              </a:rPr>
              <a:t>The Neuro-Universal approach is a simple conceptual framework based on the scientific method (input-response-output) gave students a step-by-step guide to think about how 1) each and every element or attribute of built space might influence the 2) brain, mind, body or behavior and 3) support universal design objectives.</a:t>
            </a:r>
          </a:p>
        </p:txBody>
      </p:sp>
    </p:spTree>
    <p:extLst>
      <p:ext uri="{BB962C8B-B14F-4D97-AF65-F5344CB8AC3E}">
        <p14:creationId xmlns:p14="http://schemas.microsoft.com/office/powerpoint/2010/main" val="10457732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these two semesters we arrived at those results</a:t>
            </a:r>
            <a:endParaRPr lang="en-US" dirty="0"/>
          </a:p>
        </p:txBody>
      </p:sp>
      <p:sp>
        <p:nvSpPr>
          <p:cNvPr id="4" name="Slide Number Placeholder 3"/>
          <p:cNvSpPr>
            <a:spLocks noGrp="1"/>
          </p:cNvSpPr>
          <p:nvPr>
            <p:ph type="sldNum" sz="quarter" idx="10"/>
          </p:nvPr>
        </p:nvSpPr>
        <p:spPr/>
        <p:txBody>
          <a:bodyPr/>
          <a:lstStyle/>
          <a:p>
            <a:fld id="{19C73668-35DB-3640-AF30-1487049D3EE3}" type="slidenum">
              <a:rPr lang="en-US" smtClean="0"/>
              <a:pPr/>
              <a:t>110</a:t>
            </a:fld>
            <a:endParaRPr lang="en-US"/>
          </a:p>
        </p:txBody>
      </p:sp>
    </p:spTree>
    <p:extLst>
      <p:ext uri="{BB962C8B-B14F-4D97-AF65-F5344CB8AC3E}">
        <p14:creationId xmlns:p14="http://schemas.microsoft.com/office/powerpoint/2010/main" val="1094562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these two semesters we arrived at those results</a:t>
            </a:r>
            <a:endParaRPr lang="en-US" dirty="0"/>
          </a:p>
        </p:txBody>
      </p:sp>
      <p:sp>
        <p:nvSpPr>
          <p:cNvPr id="4" name="Slide Number Placeholder 3"/>
          <p:cNvSpPr>
            <a:spLocks noGrp="1"/>
          </p:cNvSpPr>
          <p:nvPr>
            <p:ph type="sldNum" sz="quarter" idx="10"/>
          </p:nvPr>
        </p:nvSpPr>
        <p:spPr/>
        <p:txBody>
          <a:bodyPr/>
          <a:lstStyle/>
          <a:p>
            <a:fld id="{19C73668-35DB-3640-AF30-1487049D3EE3}" type="slidenum">
              <a:rPr lang="en-US" smtClean="0"/>
              <a:pPr/>
              <a:t>114</a:t>
            </a:fld>
            <a:endParaRPr lang="en-US"/>
          </a:p>
        </p:txBody>
      </p:sp>
    </p:spTree>
    <p:extLst>
      <p:ext uri="{BB962C8B-B14F-4D97-AF65-F5344CB8AC3E}">
        <p14:creationId xmlns:p14="http://schemas.microsoft.com/office/powerpoint/2010/main" val="3878582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p:spPr>
      </p:sp>
      <p:sp>
        <p:nvSpPr>
          <p:cNvPr id="542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Design faculty were challenged to fit this new content into their densely packed curricula.  It took some time for faculty to realize that peer-to-peer faculty interactions with multiple user/experts from many disciplines offer a vast range of expertise and new perspectives about the many uses of a space.</a:t>
            </a:r>
          </a:p>
          <a:p>
            <a:pPr>
              <a:spcBef>
                <a:spcPct val="0"/>
              </a:spcBef>
            </a:pPr>
            <a:r>
              <a:rPr lang="en-US" smtClean="0"/>
              <a:t>Students were encouraged to think about both universal ‘uses’ and the diversity of ‘users’ that will interact with their design.</a:t>
            </a:r>
          </a:p>
        </p:txBody>
      </p:sp>
    </p:spTree>
    <p:extLst>
      <p:ext uri="{BB962C8B-B14F-4D97-AF65-F5344CB8AC3E}">
        <p14:creationId xmlns:p14="http://schemas.microsoft.com/office/powerpoint/2010/main" val="1759585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p:spPr>
      </p:sp>
      <p:sp>
        <p:nvSpPr>
          <p:cNvPr id="573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For each project, students were asked to create a design hypothesis and then to use available research to populate a decision grid that linked built attributes and human responses to the 7 universal design objectives for all user types.</a:t>
            </a:r>
          </a:p>
          <a:p>
            <a:pPr>
              <a:spcBef>
                <a:spcPct val="0"/>
              </a:spcBef>
            </a:pPr>
            <a:r>
              <a:rPr lang="en-US" smtClean="0"/>
              <a:t>This aided their design thinking and inquiry into many competing needs.</a:t>
            </a:r>
          </a:p>
          <a:p>
            <a:pPr>
              <a:spcBef>
                <a:spcPct val="0"/>
              </a:spcBef>
            </a:pPr>
            <a:endParaRPr lang="en-US" smtClean="0"/>
          </a:p>
        </p:txBody>
      </p:sp>
      <p:sp>
        <p:nvSpPr>
          <p:cNvPr id="573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C9000F0-5CA8-4288-9CB8-59D31D3D859B}" type="slidenum">
              <a:rPr lang="en-US">
                <a:cs typeface="Arial" charset="0"/>
              </a:rPr>
              <a:pPr fontAlgn="base">
                <a:spcBef>
                  <a:spcPct val="0"/>
                </a:spcBef>
                <a:spcAft>
                  <a:spcPct val="0"/>
                </a:spcAft>
              </a:pPr>
              <a:t>35</a:t>
            </a:fld>
            <a:endParaRPr lang="en-US">
              <a:cs typeface="Arial" charset="0"/>
            </a:endParaRPr>
          </a:p>
        </p:txBody>
      </p:sp>
    </p:spTree>
    <p:extLst>
      <p:ext uri="{BB962C8B-B14F-4D97-AF65-F5344CB8AC3E}">
        <p14:creationId xmlns:p14="http://schemas.microsoft.com/office/powerpoint/2010/main" val="2951515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p:spPr>
      </p:sp>
      <p:sp>
        <p:nvSpPr>
          <p:cNvPr id="593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 Design hypothesis then drives exploration of design solutions with evaluation of which solution meets the most universal objectives</a:t>
            </a:r>
          </a:p>
        </p:txBody>
      </p:sp>
      <p:sp>
        <p:nvSpPr>
          <p:cNvPr id="593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4EFB670-7849-4240-8464-8BC931CBC764}" type="slidenum">
              <a:rPr lang="en-US">
                <a:cs typeface="Arial" charset="0"/>
              </a:rPr>
              <a:pPr fontAlgn="base">
                <a:spcBef>
                  <a:spcPct val="0"/>
                </a:spcBef>
                <a:spcAft>
                  <a:spcPct val="0"/>
                </a:spcAft>
              </a:pPr>
              <a:t>36</a:t>
            </a:fld>
            <a:endParaRPr lang="en-US">
              <a:cs typeface="Arial" charset="0"/>
            </a:endParaRPr>
          </a:p>
        </p:txBody>
      </p:sp>
    </p:spTree>
    <p:extLst>
      <p:ext uri="{BB962C8B-B14F-4D97-AF65-F5344CB8AC3E}">
        <p14:creationId xmlns:p14="http://schemas.microsoft.com/office/powerpoint/2010/main" val="1781880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p:spPr>
      </p:sp>
      <p:sp>
        <p:nvSpPr>
          <p:cNvPr id="614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Urban transportation center uses wood to control acoustics, light to create wayfinding paths, smooth floor materials to minimize tripping hazards, and wide linear pathways for easy circulation.</a:t>
            </a:r>
          </a:p>
        </p:txBody>
      </p:sp>
      <p:sp>
        <p:nvSpPr>
          <p:cNvPr id="614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1F8B09F-FBE4-492A-B2B9-0D96EE3CD618}" type="slidenum">
              <a:rPr lang="en-US">
                <a:cs typeface="Arial" charset="0"/>
              </a:rPr>
              <a:pPr fontAlgn="base">
                <a:spcBef>
                  <a:spcPct val="0"/>
                </a:spcBef>
                <a:spcAft>
                  <a:spcPct val="0"/>
                </a:spcAft>
              </a:pPr>
              <a:t>37</a:t>
            </a:fld>
            <a:endParaRPr lang="en-US">
              <a:cs typeface="Arial" charset="0"/>
            </a:endParaRPr>
          </a:p>
        </p:txBody>
      </p:sp>
    </p:spTree>
    <p:extLst>
      <p:ext uri="{BB962C8B-B14F-4D97-AF65-F5344CB8AC3E}">
        <p14:creationId xmlns:p14="http://schemas.microsoft.com/office/powerpoint/2010/main" val="1873421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bwMode="auto">
          <a:noFill/>
          <a:ln>
            <a:solidFill>
              <a:srgbClr val="000000"/>
            </a:solidFill>
            <a:miter lim="800000"/>
            <a:headEnd/>
            <a:tailEnd/>
          </a:ln>
        </p:spPr>
      </p:sp>
      <p:sp>
        <p:nvSpPr>
          <p:cNvPr id="634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34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6C20161-00B7-458F-AB8E-02CF1F70DA2A}" type="slidenum">
              <a:rPr lang="en-US">
                <a:cs typeface="Arial" charset="0"/>
              </a:rPr>
              <a:pPr fontAlgn="base">
                <a:spcBef>
                  <a:spcPct val="0"/>
                </a:spcBef>
                <a:spcAft>
                  <a:spcPct val="0"/>
                </a:spcAft>
              </a:pPr>
              <a:t>38</a:t>
            </a:fld>
            <a:endParaRPr lang="en-US">
              <a:cs typeface="Arial" charset="0"/>
            </a:endParaRPr>
          </a:p>
        </p:txBody>
      </p:sp>
    </p:spTree>
    <p:extLst>
      <p:ext uri="{BB962C8B-B14F-4D97-AF65-F5344CB8AC3E}">
        <p14:creationId xmlns:p14="http://schemas.microsoft.com/office/powerpoint/2010/main" val="3445880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p:spPr>
      </p:sp>
      <p:sp>
        <p:nvSpPr>
          <p:cNvPr id="655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2371694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7"/>
          <p:cNvSpPr/>
          <p:nvPr/>
        </p:nvSpPr>
        <p:spPr>
          <a:xfrm>
            <a:off x="777875" y="0"/>
            <a:ext cx="7543800" cy="3048000"/>
          </a:xfrm>
          <a:prstGeom prst="rect">
            <a:avLst/>
          </a:prstGeom>
          <a:solidFill>
            <a:srgbClr val="203F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6"/>
          <p:cNvSpPr/>
          <p:nvPr/>
        </p:nvSpPr>
        <p:spPr>
          <a:xfrm>
            <a:off x="777875" y="6172200"/>
            <a:ext cx="7543800" cy="46038"/>
          </a:xfrm>
          <a:prstGeom prst="rect">
            <a:avLst/>
          </a:prstGeom>
          <a:solidFill>
            <a:srgbClr val="203F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ctrTitle"/>
          </p:nvPr>
        </p:nvSpPr>
        <p:spPr>
          <a:xfrm>
            <a:off x="762000" y="2984724"/>
            <a:ext cx="7559040" cy="1524000"/>
          </a:xfrm>
        </p:spPr>
        <p:txBody>
          <a:bodyPr>
            <a:noAutofit/>
          </a:bodyPr>
          <a:lstStyle>
            <a:lvl1pPr>
              <a:defRPr sz="800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62000" y="4724400"/>
            <a:ext cx="7559040" cy="990600"/>
          </a:xfrm>
        </p:spPr>
        <p:txBody>
          <a:bodyPr anchor="t">
            <a:noAutofit/>
          </a:bodyPr>
          <a:lstStyle>
            <a:lvl1pPr marL="0" indent="0" algn="l">
              <a:buNone/>
              <a:defRPr sz="4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a:t>
            </a:r>
            <a:endParaRPr lang="en-US" dirty="0"/>
          </a:p>
        </p:txBody>
      </p:sp>
      <p:sp>
        <p:nvSpPr>
          <p:cNvPr id="6" name="Date Placeholder 3"/>
          <p:cNvSpPr>
            <a:spLocks noGrp="1"/>
          </p:cNvSpPr>
          <p:nvPr>
            <p:ph type="dt" sz="half" idx="10"/>
          </p:nvPr>
        </p:nvSpPr>
        <p:spPr>
          <a:xfrm>
            <a:off x="6251575" y="6246813"/>
            <a:ext cx="2054225" cy="365125"/>
          </a:xfrm>
        </p:spPr>
        <p:txBody>
          <a:bodyPr/>
          <a:lstStyle>
            <a:lvl1pPr>
              <a:defRPr/>
            </a:lvl1pPr>
          </a:lstStyle>
          <a:p>
            <a:pPr>
              <a:defRPr/>
            </a:pPr>
            <a:fld id="{2DB7F1F2-DABF-48AC-AFB1-867850577D06}" type="datetime1">
              <a:rPr lang="en-US"/>
              <a:pPr>
                <a:defRPr/>
              </a:pPr>
              <a:t>12/17/2014</a:t>
            </a:fld>
            <a:endParaRPr lang="en-US" dirty="0"/>
          </a:p>
        </p:txBody>
      </p:sp>
      <p:sp>
        <p:nvSpPr>
          <p:cNvPr id="7" name="Footer Placeholder 4"/>
          <p:cNvSpPr>
            <a:spLocks noGrp="1"/>
          </p:cNvSpPr>
          <p:nvPr>
            <p:ph type="ftr" sz="quarter" idx="11"/>
          </p:nvPr>
        </p:nvSpPr>
        <p:spPr>
          <a:xfrm>
            <a:off x="762000" y="6221413"/>
            <a:ext cx="4873625" cy="365125"/>
          </a:xfrm>
        </p:spPr>
        <p:txBody>
          <a:bodyPr/>
          <a:lstStyle>
            <a:lvl1pPr>
              <a:defRPr/>
            </a:lvl1pPr>
          </a:lstStyle>
          <a:p>
            <a:pPr>
              <a:defRPr/>
            </a:pPr>
            <a:r>
              <a:rPr lang="en-US"/>
              <a:t>©Edelstein 2014</a:t>
            </a:r>
          </a:p>
        </p:txBody>
      </p:sp>
      <p:sp>
        <p:nvSpPr>
          <p:cNvPr id="8" name="Slide Number Placeholder 5"/>
          <p:cNvSpPr>
            <a:spLocks noGrp="1"/>
          </p:cNvSpPr>
          <p:nvPr>
            <p:ph type="sldNum" sz="quarter" idx="12"/>
          </p:nvPr>
        </p:nvSpPr>
        <p:spPr/>
        <p:txBody>
          <a:bodyPr/>
          <a:lstStyle>
            <a:lvl1pPr>
              <a:defRPr/>
            </a:lvl1pPr>
          </a:lstStyle>
          <a:p>
            <a:pPr>
              <a:defRPr/>
            </a:pPr>
            <a:fld id="{84148FF6-C75E-4152-8AAB-14DDB93E901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rot="10800000">
            <a:off x="761998" y="685800"/>
            <a:ext cx="7540540" cy="3886200"/>
          </a:xfrm>
        </p:spPr>
        <p:txBody>
          <a:bodyPr vert="eaVert" ancho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985BC9F-7989-451C-A221-BFABB1E3E3CB}" type="datetime1">
              <a:rPr lang="en-US"/>
              <a:pPr>
                <a:defRPr/>
              </a:pPr>
              <a:t>12/17/2014</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©Edelstein 2014</a:t>
            </a:r>
          </a:p>
        </p:txBody>
      </p:sp>
      <p:sp>
        <p:nvSpPr>
          <p:cNvPr id="6" name="Slide Number Placeholder 5"/>
          <p:cNvSpPr>
            <a:spLocks noGrp="1"/>
          </p:cNvSpPr>
          <p:nvPr>
            <p:ph type="sldNum" sz="quarter" idx="12"/>
          </p:nvPr>
        </p:nvSpPr>
        <p:spPr/>
        <p:txBody>
          <a:bodyPr/>
          <a:lstStyle>
            <a:lvl1pPr>
              <a:defRPr/>
            </a:lvl1pPr>
          </a:lstStyle>
          <a:p>
            <a:pPr>
              <a:defRPr/>
            </a:pPr>
            <a:fld id="{E5441CD4-3955-4A2F-B12E-CDBBA2A8635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rot="10800000">
            <a:off x="762000" y="685801"/>
            <a:ext cx="1828800" cy="5410199"/>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rot="10800000">
            <a:off x="2590800" y="685800"/>
            <a:ext cx="5715000" cy="5410199"/>
          </a:xfrm>
        </p:spPr>
        <p:txBody>
          <a:bodyPr vert="eaVert" ancho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467AA80-D27C-4F1D-A6D4-0CDFCD4C5D1A}" type="datetime1">
              <a:rPr lang="en-US"/>
              <a:pPr>
                <a:defRPr/>
              </a:pPr>
              <a:t>12/17/2014</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©Edelstein 2014</a:t>
            </a:r>
          </a:p>
        </p:txBody>
      </p:sp>
      <p:sp>
        <p:nvSpPr>
          <p:cNvPr id="6" name="Slide Number Placeholder 5"/>
          <p:cNvSpPr>
            <a:spLocks noGrp="1"/>
          </p:cNvSpPr>
          <p:nvPr>
            <p:ph type="sldNum" sz="quarter" idx="12"/>
          </p:nvPr>
        </p:nvSpPr>
        <p:spPr/>
        <p:txBody>
          <a:bodyPr/>
          <a:lstStyle>
            <a:lvl1pPr>
              <a:defRPr/>
            </a:lvl1pPr>
          </a:lstStyle>
          <a:p>
            <a:pPr>
              <a:defRPr/>
            </a:pPr>
            <a:fld id="{F8C4E98E-2988-4B52-B259-C182C2478A8E}"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rot="10800000">
            <a:off x="6473739" y="685801"/>
            <a:ext cx="1828800" cy="5410199"/>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rot="10800000">
            <a:off x="758738" y="685800"/>
            <a:ext cx="5715000" cy="5410199"/>
          </a:xfrm>
        </p:spPr>
        <p:txBody>
          <a:bodyPr vert="eaVert" ancho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27217C7-0D6F-4DB5-A530-84165211D788}" type="datetime1">
              <a:rPr lang="en-US"/>
              <a:pPr>
                <a:defRPr/>
              </a:pPr>
              <a:t>12/17/2014</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©Edelstein 2014</a:t>
            </a:r>
          </a:p>
        </p:txBody>
      </p:sp>
      <p:sp>
        <p:nvSpPr>
          <p:cNvPr id="6" name="Slide Number Placeholder 5"/>
          <p:cNvSpPr>
            <a:spLocks noGrp="1"/>
          </p:cNvSpPr>
          <p:nvPr>
            <p:ph type="sldNum" sz="quarter" idx="12"/>
          </p:nvPr>
        </p:nvSpPr>
        <p:spPr/>
        <p:txBody>
          <a:bodyPr/>
          <a:lstStyle>
            <a:lvl1pPr>
              <a:defRPr/>
            </a:lvl1pPr>
          </a:lstStyle>
          <a:p>
            <a:pPr>
              <a:defRPr/>
            </a:pPr>
            <a:fld id="{06FFA835-44C0-45C3-B637-03241DD100CD}"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4" name="Shape 24"/>
          <p:cNvSpPr>
            <a:spLocks noGrp="1"/>
          </p:cNvSpPr>
          <p:nvPr>
            <p:ph type="title"/>
          </p:nvPr>
        </p:nvSpPr>
        <p:spPr>
          <a:xfrm>
            <a:off x="464344" y="428625"/>
            <a:ext cx="3571875" cy="1303734"/>
          </a:xfrm>
          <a:prstGeom prst="rect">
            <a:avLst/>
          </a:prstGeom>
        </p:spPr>
        <p:txBody>
          <a:bodyPr/>
          <a:lstStyle/>
          <a:p>
            <a:pPr lvl="0"/>
            <a:r>
              <a:rPr/>
              <a:t>Title Text</a:t>
            </a:r>
          </a:p>
        </p:txBody>
      </p:sp>
      <p:sp>
        <p:nvSpPr>
          <p:cNvPr id="25" name="Shape 25"/>
          <p:cNvSpPr>
            <a:spLocks noGrp="1"/>
          </p:cNvSpPr>
          <p:nvPr>
            <p:ph type="body" idx="1"/>
          </p:nvPr>
        </p:nvSpPr>
        <p:spPr>
          <a:xfrm>
            <a:off x="464344" y="1982391"/>
            <a:ext cx="3571875" cy="4259461"/>
          </a:xfrm>
          <a:prstGeom prst="rect">
            <a:avLst/>
          </a:prstGeom>
        </p:spPr>
        <p:txBody>
          <a:bodyPr/>
          <a:lstStyle>
            <a:lvl1pPr marL="276810" indent="-276810">
              <a:spcBef>
                <a:spcPts val="2250"/>
              </a:spcBef>
              <a:defRPr sz="2100">
                <a:solidFill>
                  <a:srgbClr val="000000"/>
                </a:solidFill>
              </a:defRPr>
            </a:lvl1pPr>
            <a:lvl2pPr marL="553621" indent="-276810">
              <a:spcBef>
                <a:spcPts val="2250"/>
              </a:spcBef>
              <a:defRPr sz="2100">
                <a:solidFill>
                  <a:srgbClr val="000000"/>
                </a:solidFill>
              </a:defRPr>
            </a:lvl2pPr>
            <a:lvl3pPr marL="830431" indent="-276810">
              <a:spcBef>
                <a:spcPts val="2250"/>
              </a:spcBef>
              <a:defRPr sz="2100">
                <a:solidFill>
                  <a:srgbClr val="000000"/>
                </a:solidFill>
              </a:defRPr>
            </a:lvl3pPr>
            <a:lvl4pPr marL="1107242" indent="-276810">
              <a:spcBef>
                <a:spcPts val="2250"/>
              </a:spcBef>
              <a:defRPr sz="2100">
                <a:solidFill>
                  <a:srgbClr val="000000"/>
                </a:solidFill>
              </a:defRPr>
            </a:lvl4pPr>
            <a:lvl5pPr marL="1384052" indent="-276810">
              <a:spcBef>
                <a:spcPts val="2250"/>
              </a:spcBef>
              <a:defRPr sz="2100">
                <a:solidFill>
                  <a:srgbClr val="000000"/>
                </a:solidFill>
              </a:defRPr>
            </a:lvl5pPr>
          </a:lstStyle>
          <a:p>
            <a:pPr lvl="0"/>
            <a:r>
              <a:rPr dirty="0"/>
              <a:t>Body Level One</a:t>
            </a:r>
          </a:p>
          <a:p>
            <a:pPr lvl="1"/>
            <a:r>
              <a:rPr dirty="0"/>
              <a:t>Body Level Two</a:t>
            </a:r>
          </a:p>
          <a:p>
            <a:pPr lvl="2"/>
            <a:r>
              <a:rPr dirty="0"/>
              <a:t>Body Level Three</a:t>
            </a:r>
          </a:p>
          <a:p>
            <a:pPr lvl="3"/>
            <a:r>
              <a:rPr dirty="0"/>
              <a:t>Body Level Four</a:t>
            </a:r>
          </a:p>
          <a:p>
            <a:pPr lvl="4"/>
            <a:r>
              <a:rPr dirty="0"/>
              <a:t>Body Level Five</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1A22386-53AC-4C06-8F63-D75A9BB7F763}" type="datetime1">
              <a:rPr lang="en-US"/>
              <a:pPr>
                <a:defRPr/>
              </a:pPr>
              <a:t>12/17/2014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©Edelstein 2014</a:t>
            </a:r>
          </a:p>
        </p:txBody>
      </p:sp>
      <p:sp>
        <p:nvSpPr>
          <p:cNvPr id="6" name="Slide Number Placeholder 5"/>
          <p:cNvSpPr>
            <a:spLocks noGrp="1"/>
          </p:cNvSpPr>
          <p:nvPr>
            <p:ph type="sldNum" sz="quarter" idx="12"/>
          </p:nvPr>
        </p:nvSpPr>
        <p:spPr/>
        <p:txBody>
          <a:bodyPr/>
          <a:lstStyle>
            <a:lvl1pPr>
              <a:defRPr/>
            </a:lvl1pPr>
          </a:lstStyle>
          <a:p>
            <a:pPr>
              <a:defRPr/>
            </a:pPr>
            <a:fld id="{673E3C81-15AA-432E-998D-A9CA0FEEA5F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6"/>
          <p:cNvSpPr/>
          <p:nvPr/>
        </p:nvSpPr>
        <p:spPr>
          <a:xfrm>
            <a:off x="777875" y="0"/>
            <a:ext cx="7543800" cy="3048000"/>
          </a:xfrm>
          <a:prstGeom prst="rect">
            <a:avLst/>
          </a:prstGeom>
          <a:solidFill>
            <a:srgbClr val="203F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203F6C"/>
              </a:solidFill>
            </a:endParaRPr>
          </a:p>
        </p:txBody>
      </p:sp>
      <p:sp>
        <p:nvSpPr>
          <p:cNvPr id="5" name="Rectangle 8"/>
          <p:cNvSpPr/>
          <p:nvPr userDrawn="1"/>
        </p:nvSpPr>
        <p:spPr>
          <a:xfrm>
            <a:off x="777875" y="6172200"/>
            <a:ext cx="7543800" cy="46038"/>
          </a:xfrm>
          <a:prstGeom prst="rect">
            <a:avLst/>
          </a:prstGeom>
          <a:solidFill>
            <a:srgbClr val="203F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title"/>
          </p:nvPr>
        </p:nvSpPr>
        <p:spPr>
          <a:xfrm>
            <a:off x="762000" y="3276600"/>
            <a:ext cx="7559040" cy="1676400"/>
          </a:xfrm>
        </p:spPr>
        <p:txBody>
          <a:bodyPr/>
          <a:lstStyle>
            <a:lvl1pPr algn="l">
              <a:defRPr sz="5400" b="0"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62000" y="4953000"/>
            <a:ext cx="7559040" cy="914400"/>
          </a:xfrm>
        </p:spPr>
        <p:txBody>
          <a:bodyPr anchor="t">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14D0EF97-3AD8-4E52-936A-22EB7C1379DE}" type="datetime1">
              <a:rPr lang="en-US"/>
              <a:pPr>
                <a:defRPr/>
              </a:pPr>
              <a:t>12/17/2014</a:t>
            </a:fld>
            <a:endParaRPr lang="en-US"/>
          </a:p>
        </p:txBody>
      </p:sp>
      <p:sp>
        <p:nvSpPr>
          <p:cNvPr id="7" name="Footer Placeholder 4"/>
          <p:cNvSpPr>
            <a:spLocks noGrp="1"/>
          </p:cNvSpPr>
          <p:nvPr>
            <p:ph type="ftr" sz="quarter" idx="11"/>
          </p:nvPr>
        </p:nvSpPr>
        <p:spPr/>
        <p:txBody>
          <a:bodyPr/>
          <a:lstStyle>
            <a:lvl1pPr>
              <a:defRPr/>
            </a:lvl1pPr>
          </a:lstStyle>
          <a:p>
            <a:pPr>
              <a:defRPr/>
            </a:pPr>
            <a:r>
              <a:rPr lang="en-US"/>
              <a:t>©Edelstein 2014</a:t>
            </a:r>
          </a:p>
        </p:txBody>
      </p:sp>
      <p:sp>
        <p:nvSpPr>
          <p:cNvPr id="8" name="Slide Number Placeholder 5"/>
          <p:cNvSpPr>
            <a:spLocks noGrp="1"/>
          </p:cNvSpPr>
          <p:nvPr>
            <p:ph type="sldNum" sz="quarter" idx="12"/>
          </p:nvPr>
        </p:nvSpPr>
        <p:spPr/>
        <p:txBody>
          <a:bodyPr/>
          <a:lstStyle>
            <a:lvl1pPr>
              <a:defRPr/>
            </a:lvl1pPr>
          </a:lstStyle>
          <a:p>
            <a:pPr>
              <a:defRPr/>
            </a:pPr>
            <a:fld id="{AD7F8454-69CB-4FF2-A448-59853218EAD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1999" y="4660524"/>
            <a:ext cx="7446964" cy="1600200"/>
          </a:xfrm>
        </p:spPr>
        <p:txBody>
          <a:bodyPr/>
          <a:lstStyle/>
          <a:p>
            <a:r>
              <a:rPr lang="en-US" dirty="0" smtClean="0"/>
              <a:t>Click to edit Master title </a:t>
            </a:r>
            <a:endParaRPr lang="en-US" dirty="0"/>
          </a:p>
        </p:txBody>
      </p:sp>
      <p:sp>
        <p:nvSpPr>
          <p:cNvPr id="3" name="Content Placeholder 2"/>
          <p:cNvSpPr>
            <a:spLocks noGrp="1"/>
          </p:cNvSpPr>
          <p:nvPr>
            <p:ph sz="half" idx="1"/>
          </p:nvPr>
        </p:nvSpPr>
        <p:spPr>
          <a:xfrm>
            <a:off x="762000" y="609601"/>
            <a:ext cx="3657600" cy="3767328"/>
          </a:xfrm>
        </p:spPr>
        <p:txBody>
          <a:bodyPr/>
          <a:lstStyle>
            <a:lvl1pPr>
              <a:defRPr sz="3200"/>
            </a:lvl1pPr>
            <a:lvl2pPr>
              <a:defRPr sz="3000"/>
            </a:lvl2pPr>
            <a:lvl3pPr>
              <a:defRPr sz="2800"/>
            </a:lvl3pPr>
            <a:lvl4pPr>
              <a:defRPr sz="2600"/>
            </a:lvl4pPr>
            <a:lvl5pPr>
              <a:defRPr sz="2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3"/>
          </p:nvPr>
        </p:nvSpPr>
        <p:spPr>
          <a:xfrm>
            <a:off x="4648200" y="609601"/>
            <a:ext cx="3657600" cy="3767328"/>
          </a:xfrm>
        </p:spPr>
        <p:txBody>
          <a:bodyPr/>
          <a:lstStyle>
            <a:lvl1pPr>
              <a:defRPr sz="3200"/>
            </a:lvl1pPr>
            <a:lvl2pPr>
              <a:defRPr sz="3000"/>
            </a:lvl2pPr>
            <a:lvl3pPr>
              <a:defRPr sz="2800"/>
            </a:lvl3pPr>
            <a:lvl4pPr>
              <a:defRPr sz="2600"/>
            </a:lvl4pPr>
            <a:lvl5pPr>
              <a:defRPr sz="2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4"/>
          </p:nvPr>
        </p:nvSpPr>
        <p:spPr>
          <a:xfrm>
            <a:off x="6248400" y="6269038"/>
            <a:ext cx="2054225" cy="365125"/>
          </a:xfrm>
        </p:spPr>
        <p:txBody>
          <a:bodyPr/>
          <a:lstStyle>
            <a:lvl1pPr>
              <a:defRPr/>
            </a:lvl1pPr>
          </a:lstStyle>
          <a:p>
            <a:pPr>
              <a:defRPr/>
            </a:pPr>
            <a:fld id="{9E6AD142-829A-4A32-AC53-986CBC30670C}" type="datetime1">
              <a:rPr lang="en-US"/>
              <a:pPr>
                <a:defRPr/>
              </a:pPr>
              <a:t>12/17/2014</a:t>
            </a:fld>
            <a:endParaRPr lang="en-US"/>
          </a:p>
        </p:txBody>
      </p:sp>
      <p:sp>
        <p:nvSpPr>
          <p:cNvPr id="6" name="Footer Placeholder 5"/>
          <p:cNvSpPr>
            <a:spLocks noGrp="1"/>
          </p:cNvSpPr>
          <p:nvPr>
            <p:ph type="ftr" sz="quarter" idx="15"/>
          </p:nvPr>
        </p:nvSpPr>
        <p:spPr>
          <a:xfrm>
            <a:off x="762000" y="6269038"/>
            <a:ext cx="4873625" cy="365125"/>
          </a:xfrm>
        </p:spPr>
        <p:txBody>
          <a:bodyPr/>
          <a:lstStyle>
            <a:lvl1pPr>
              <a:defRPr/>
            </a:lvl1pPr>
          </a:lstStyle>
          <a:p>
            <a:pPr>
              <a:defRPr/>
            </a:pPr>
            <a:r>
              <a:rPr lang="en-US"/>
              <a:t>©Edelstein 2014</a:t>
            </a:r>
          </a:p>
        </p:txBody>
      </p:sp>
      <p:sp>
        <p:nvSpPr>
          <p:cNvPr id="7" name="Slide Number Placeholder 6"/>
          <p:cNvSpPr>
            <a:spLocks noGrp="1"/>
          </p:cNvSpPr>
          <p:nvPr>
            <p:ph type="sldNum" sz="quarter" idx="16"/>
          </p:nvPr>
        </p:nvSpPr>
        <p:spPr>
          <a:xfrm>
            <a:off x="8305800" y="6235700"/>
            <a:ext cx="762000" cy="365125"/>
          </a:xfrm>
        </p:spPr>
        <p:txBody>
          <a:bodyPr/>
          <a:lstStyle>
            <a:lvl1pPr>
              <a:defRPr/>
            </a:lvl1pPr>
          </a:lstStyle>
          <a:p>
            <a:pPr>
              <a:defRPr/>
            </a:pPr>
            <a:fld id="{734D58DD-A2EE-4670-B292-A5E7E4C1F568}"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7" name="Straight Connector 10"/>
          <p:cNvCxnSpPr/>
          <p:nvPr/>
        </p:nvCxnSpPr>
        <p:spPr>
          <a:xfrm>
            <a:off x="758825" y="1249363"/>
            <a:ext cx="3657600" cy="1587"/>
          </a:xfrm>
          <a:prstGeom prst="line">
            <a:avLst/>
          </a:prstGeom>
          <a:ln>
            <a:solidFill>
              <a:srgbClr val="203F6C"/>
            </a:solidFill>
          </a:ln>
        </p:spPr>
        <p:style>
          <a:lnRef idx="1">
            <a:schemeClr val="accent1"/>
          </a:lnRef>
          <a:fillRef idx="0">
            <a:schemeClr val="accent1"/>
          </a:fillRef>
          <a:effectRef idx="0">
            <a:schemeClr val="accent1"/>
          </a:effectRef>
          <a:fontRef idx="minor">
            <a:schemeClr val="tx1"/>
          </a:fontRef>
        </p:style>
      </p:cxnSp>
      <p:cxnSp>
        <p:nvCxnSpPr>
          <p:cNvPr id="8" name="Straight Connector 12"/>
          <p:cNvCxnSpPr/>
          <p:nvPr/>
        </p:nvCxnSpPr>
        <p:spPr>
          <a:xfrm>
            <a:off x="4645025" y="1249363"/>
            <a:ext cx="3657600" cy="1587"/>
          </a:xfrm>
          <a:prstGeom prst="line">
            <a:avLst/>
          </a:prstGeom>
          <a:ln>
            <a:solidFill>
              <a:srgbClr val="203F6C"/>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61998" y="4657992"/>
            <a:ext cx="7545673" cy="1600200"/>
          </a:xfrm>
        </p:spPr>
        <p:txBody>
          <a:bodyPr/>
          <a:lstStyle>
            <a:lvl1pPr>
              <a:defRPr/>
            </a:lvl1pPr>
          </a:lstStyle>
          <a:p>
            <a:r>
              <a:rPr lang="en-US" dirty="0" smtClean="0"/>
              <a:t>Click to edit Master title</a:t>
            </a:r>
            <a:endParaRPr lang="en-US" dirty="0"/>
          </a:p>
        </p:txBody>
      </p:sp>
      <p:sp>
        <p:nvSpPr>
          <p:cNvPr id="3" name="Text Placeholder 2"/>
          <p:cNvSpPr>
            <a:spLocks noGrp="1"/>
          </p:cNvSpPr>
          <p:nvPr>
            <p:ph type="body" idx="1"/>
          </p:nvPr>
        </p:nvSpPr>
        <p:spPr>
          <a:xfrm>
            <a:off x="761998" y="529392"/>
            <a:ext cx="3654553" cy="639762"/>
          </a:xfrm>
        </p:spPr>
        <p:txBody>
          <a:bodyPr anchor="b">
            <a:noAutofit/>
          </a:bodyPr>
          <a:lstStyle>
            <a:lvl1pPr marL="0" indent="0">
              <a:buNone/>
              <a:defRPr sz="3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lstStyle>
            <a:lvl1pPr>
              <a:defRPr sz="3200"/>
            </a:lvl1pPr>
            <a:lvl2pPr>
              <a:defRPr sz="3000"/>
            </a:lvl2pPr>
            <a:lvl3pPr>
              <a:defRPr sz="2800"/>
            </a:lvl3pPr>
            <a:lvl4pPr>
              <a:defRPr sz="2600"/>
            </a:lvl4pPr>
            <a:lvl5pPr>
              <a:defRPr sz="2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14" name="Content Placeholder 3"/>
          <p:cNvSpPr>
            <a:spLocks noGrp="1"/>
          </p:cNvSpPr>
          <p:nvPr>
            <p:ph sz="half" idx="13"/>
          </p:nvPr>
        </p:nvSpPr>
        <p:spPr>
          <a:xfrm>
            <a:off x="4652640" y="1329264"/>
            <a:ext cx="3657600" cy="3048000"/>
          </a:xfrm>
        </p:spPr>
        <p:txBody>
          <a:bodyPr anchor="t"/>
          <a:lstStyle>
            <a:lvl1pPr>
              <a:defRPr sz="3200"/>
            </a:lvl1pPr>
            <a:lvl2pPr>
              <a:defRPr sz="3000"/>
            </a:lvl2pPr>
            <a:lvl3pPr>
              <a:defRPr sz="2800"/>
            </a:lvl3pPr>
            <a:lvl4pPr>
              <a:defRPr sz="2600"/>
            </a:lvl4pPr>
            <a:lvl5pPr>
              <a:defRPr sz="2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12" name="Text Placeholder 2"/>
          <p:cNvSpPr>
            <a:spLocks noGrp="1"/>
          </p:cNvSpPr>
          <p:nvPr>
            <p:ph type="body" idx="14"/>
          </p:nvPr>
        </p:nvSpPr>
        <p:spPr>
          <a:xfrm>
            <a:off x="4652640" y="556128"/>
            <a:ext cx="3651072" cy="639762"/>
          </a:xfrm>
        </p:spPr>
        <p:txBody>
          <a:bodyPr anchor="b">
            <a:noAutofit/>
          </a:bodyPr>
          <a:lstStyle>
            <a:lvl1pPr marL="0" indent="0">
              <a:buNone/>
              <a:defRPr sz="3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9" name="Date Placeholder 6"/>
          <p:cNvSpPr>
            <a:spLocks noGrp="1"/>
          </p:cNvSpPr>
          <p:nvPr>
            <p:ph type="dt" sz="half" idx="15"/>
          </p:nvPr>
        </p:nvSpPr>
        <p:spPr/>
        <p:txBody>
          <a:bodyPr/>
          <a:lstStyle>
            <a:lvl1pPr>
              <a:defRPr/>
            </a:lvl1pPr>
          </a:lstStyle>
          <a:p>
            <a:pPr>
              <a:defRPr/>
            </a:pPr>
            <a:fld id="{0523B909-266B-4CF6-BC54-F2844169265B}" type="datetime1">
              <a:rPr lang="en-US"/>
              <a:pPr>
                <a:defRPr/>
              </a:pPr>
              <a:t>12/17/2014</a:t>
            </a:fld>
            <a:endParaRPr lang="en-US"/>
          </a:p>
        </p:txBody>
      </p:sp>
      <p:sp>
        <p:nvSpPr>
          <p:cNvPr id="10" name="Footer Placeholder 7"/>
          <p:cNvSpPr>
            <a:spLocks noGrp="1"/>
          </p:cNvSpPr>
          <p:nvPr>
            <p:ph type="ftr" sz="quarter" idx="16"/>
          </p:nvPr>
        </p:nvSpPr>
        <p:spPr/>
        <p:txBody>
          <a:bodyPr/>
          <a:lstStyle>
            <a:lvl1pPr>
              <a:defRPr/>
            </a:lvl1pPr>
          </a:lstStyle>
          <a:p>
            <a:pPr>
              <a:defRPr/>
            </a:pPr>
            <a:r>
              <a:rPr lang="en-US"/>
              <a:t>©Edelstein 2014</a:t>
            </a:r>
          </a:p>
        </p:txBody>
      </p:sp>
      <p:sp>
        <p:nvSpPr>
          <p:cNvPr id="11" name="Slide Number Placeholder 8"/>
          <p:cNvSpPr>
            <a:spLocks noGrp="1"/>
          </p:cNvSpPr>
          <p:nvPr>
            <p:ph type="sldNum" sz="quarter" idx="17"/>
          </p:nvPr>
        </p:nvSpPr>
        <p:spPr/>
        <p:txBody>
          <a:bodyPr/>
          <a:lstStyle>
            <a:lvl1pPr>
              <a:defRPr/>
            </a:lvl1pPr>
          </a:lstStyle>
          <a:p>
            <a:pPr>
              <a:defRPr/>
            </a:pPr>
            <a:fld id="{3986CDED-E7B8-4A36-9779-9380AC5BCAE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F011EBF2-06B4-45C4-BE15-3EE949B62D14}" type="datetime1">
              <a:rPr lang="en-US"/>
              <a:pPr>
                <a:defRPr/>
              </a:pPr>
              <a:t>12/17/2014</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©Edelstein 2014</a:t>
            </a:r>
          </a:p>
        </p:txBody>
      </p:sp>
      <p:sp>
        <p:nvSpPr>
          <p:cNvPr id="5" name="Slide Number Placeholder 5"/>
          <p:cNvSpPr>
            <a:spLocks noGrp="1"/>
          </p:cNvSpPr>
          <p:nvPr>
            <p:ph type="sldNum" sz="quarter" idx="12"/>
          </p:nvPr>
        </p:nvSpPr>
        <p:spPr/>
        <p:txBody>
          <a:bodyPr/>
          <a:lstStyle>
            <a:lvl1pPr>
              <a:defRPr/>
            </a:lvl1pPr>
          </a:lstStyle>
          <a:p>
            <a:pPr>
              <a:defRPr/>
            </a:pPr>
            <a:fld id="{E8699706-DA46-4482-BE22-785A2BB38C6A}"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48400" y="6245225"/>
            <a:ext cx="2054225" cy="365125"/>
          </a:xfrm>
        </p:spPr>
        <p:txBody>
          <a:bodyPr/>
          <a:lstStyle>
            <a:lvl1pPr>
              <a:defRPr/>
            </a:lvl1pPr>
          </a:lstStyle>
          <a:p>
            <a:pPr>
              <a:defRPr/>
            </a:pPr>
            <a:fld id="{84C269C1-DF31-4C69-9ED3-99B5C2EA619A}" type="datetime1">
              <a:rPr lang="en-US"/>
              <a:pPr>
                <a:defRPr/>
              </a:pPr>
              <a:t>12/17/2014</a:t>
            </a:fld>
            <a:endParaRPr lang="en-US" dirty="0"/>
          </a:p>
        </p:txBody>
      </p:sp>
      <p:sp>
        <p:nvSpPr>
          <p:cNvPr id="3" name="Footer Placeholder 2"/>
          <p:cNvSpPr>
            <a:spLocks noGrp="1"/>
          </p:cNvSpPr>
          <p:nvPr>
            <p:ph type="ftr" sz="quarter" idx="11"/>
          </p:nvPr>
        </p:nvSpPr>
        <p:spPr>
          <a:xfrm>
            <a:off x="762000" y="6245225"/>
            <a:ext cx="4873625" cy="365125"/>
          </a:xfrm>
        </p:spPr>
        <p:txBody>
          <a:bodyPr/>
          <a:lstStyle>
            <a:lvl1pPr>
              <a:defRPr/>
            </a:lvl1pPr>
          </a:lstStyle>
          <a:p>
            <a:pPr>
              <a:defRPr/>
            </a:pPr>
            <a:r>
              <a:rPr lang="en-US"/>
              <a:t>©Edelstein 2014</a:t>
            </a:r>
          </a:p>
        </p:txBody>
      </p:sp>
      <p:sp>
        <p:nvSpPr>
          <p:cNvPr id="4" name="Slide Number Placeholder 3"/>
          <p:cNvSpPr>
            <a:spLocks noGrp="1"/>
          </p:cNvSpPr>
          <p:nvPr>
            <p:ph type="sldNum" sz="quarter" idx="12"/>
          </p:nvPr>
        </p:nvSpPr>
        <p:spPr/>
        <p:txBody>
          <a:bodyPr/>
          <a:lstStyle>
            <a:lvl1pPr>
              <a:defRPr/>
            </a:lvl1pPr>
          </a:lstStyle>
          <a:p>
            <a:pPr>
              <a:defRPr/>
            </a:pPr>
            <a:fld id="{ACB16C12-0A01-4A3E-B9A1-91F393794D9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9"/>
          <p:cNvCxnSpPr/>
          <p:nvPr/>
        </p:nvCxnSpPr>
        <p:spPr>
          <a:xfrm rot="5400000">
            <a:off x="1677194" y="2515394"/>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62001" y="4665576"/>
            <a:ext cx="7543799" cy="1600200"/>
          </a:xfrm>
        </p:spPr>
        <p:txBody>
          <a:bodyPr>
            <a:normAutofit/>
          </a:bodyPr>
          <a:lstStyle>
            <a:lvl1pPr algn="l">
              <a:defRPr sz="5400" b="0"/>
            </a:lvl1pPr>
          </a:lstStyle>
          <a:p>
            <a:r>
              <a:rPr lang="en-US" dirty="0" smtClean="0"/>
              <a:t>Click to edit Master title style</a:t>
            </a:r>
            <a:endParaRPr lang="en-US" dirty="0"/>
          </a:p>
        </p:txBody>
      </p:sp>
      <p:sp>
        <p:nvSpPr>
          <p:cNvPr id="3" name="Content Placeholder 2"/>
          <p:cNvSpPr>
            <a:spLocks noGrp="1"/>
          </p:cNvSpPr>
          <p:nvPr>
            <p:ph idx="1"/>
          </p:nvPr>
        </p:nvSpPr>
        <p:spPr>
          <a:xfrm>
            <a:off x="3710866" y="457200"/>
            <a:ext cx="4594934" cy="4114799"/>
          </a:xfrm>
        </p:spPr>
        <p:txBody>
          <a:bodyPr/>
          <a:lstStyle>
            <a:lvl1pPr>
              <a:defRPr sz="3200"/>
            </a:lvl1pPr>
            <a:lvl2pPr>
              <a:defRPr sz="3000"/>
            </a:lvl2pPr>
            <a:lvl3pPr>
              <a:defRPr sz="2800"/>
            </a:lvl3pPr>
            <a:lvl4pPr>
              <a:defRPr sz="2600"/>
            </a:lvl4pPr>
            <a:lvl5pPr>
              <a:defRPr sz="2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36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64D54DEA-2D58-4FEF-AA13-CF09757D3268}" type="datetime1">
              <a:rPr lang="en-US"/>
              <a:pPr>
                <a:defRPr/>
              </a:pPr>
              <a:t>12/17/2014</a:t>
            </a:fld>
            <a:endParaRPr lang="en-US"/>
          </a:p>
        </p:txBody>
      </p:sp>
      <p:sp>
        <p:nvSpPr>
          <p:cNvPr id="7" name="Footer Placeholder 5"/>
          <p:cNvSpPr>
            <a:spLocks noGrp="1"/>
          </p:cNvSpPr>
          <p:nvPr>
            <p:ph type="ftr" sz="quarter" idx="11"/>
          </p:nvPr>
        </p:nvSpPr>
        <p:spPr/>
        <p:txBody>
          <a:bodyPr/>
          <a:lstStyle>
            <a:lvl1pPr>
              <a:defRPr/>
            </a:lvl1pPr>
          </a:lstStyle>
          <a:p>
            <a:pPr>
              <a:defRPr/>
            </a:pPr>
            <a:r>
              <a:rPr lang="en-US"/>
              <a:t>©Edelstein 2014</a:t>
            </a:r>
          </a:p>
        </p:txBody>
      </p:sp>
      <p:sp>
        <p:nvSpPr>
          <p:cNvPr id="8" name="Slide Number Placeholder 6"/>
          <p:cNvSpPr>
            <a:spLocks noGrp="1"/>
          </p:cNvSpPr>
          <p:nvPr>
            <p:ph type="sldNum" sz="quarter" idx="12"/>
          </p:nvPr>
        </p:nvSpPr>
        <p:spPr/>
        <p:txBody>
          <a:bodyPr/>
          <a:lstStyle>
            <a:lvl1pPr>
              <a:defRPr/>
            </a:lvl1pPr>
          </a:lstStyle>
          <a:p>
            <a:pPr>
              <a:defRPr/>
            </a:pPr>
            <a:fld id="{B2502C7A-6328-47B2-B40E-A230C10AE26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3504" y="4665584"/>
            <a:ext cx="7562088" cy="1600200"/>
          </a:xfrm>
        </p:spPr>
        <p:txBody>
          <a:bodyPr>
            <a:normAutofit/>
          </a:bodyPr>
          <a:lstStyle>
            <a:lvl1pPr algn="l">
              <a:defRPr sz="5400" b="0"/>
            </a:lvl1pPr>
          </a:lstStyle>
          <a:p>
            <a:r>
              <a:rPr lang="en-US" dirty="0"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lang="en-US" noProof="0" dirty="0"/>
          </a:p>
        </p:txBody>
      </p:sp>
      <p:sp>
        <p:nvSpPr>
          <p:cNvPr id="4" name="Text Placeholder 3"/>
          <p:cNvSpPr>
            <a:spLocks noGrp="1"/>
          </p:cNvSpPr>
          <p:nvPr>
            <p:ph type="body" sz="half" idx="2"/>
          </p:nvPr>
        </p:nvSpPr>
        <p:spPr>
          <a:xfrm>
            <a:off x="850392" y="3505200"/>
            <a:ext cx="7470648" cy="804862"/>
          </a:xfrm>
        </p:spPr>
        <p:txBody>
          <a:bodyPr anchor="t">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6248400" y="6256338"/>
            <a:ext cx="2054225" cy="365125"/>
          </a:xfrm>
        </p:spPr>
        <p:txBody>
          <a:bodyPr/>
          <a:lstStyle>
            <a:lvl1pPr>
              <a:defRPr/>
            </a:lvl1pPr>
          </a:lstStyle>
          <a:p>
            <a:pPr>
              <a:defRPr/>
            </a:pPr>
            <a:fld id="{8D5FDD93-D7CE-4E20-BA66-B04E4AB5CA15}" type="datetime1">
              <a:rPr lang="en-US"/>
              <a:pPr>
                <a:defRPr/>
              </a:pPr>
              <a:t>12/17/2014</a:t>
            </a:fld>
            <a:endParaRPr lang="en-US"/>
          </a:p>
        </p:txBody>
      </p:sp>
      <p:sp>
        <p:nvSpPr>
          <p:cNvPr id="6" name="Footer Placeholder 5"/>
          <p:cNvSpPr>
            <a:spLocks noGrp="1"/>
          </p:cNvSpPr>
          <p:nvPr>
            <p:ph type="ftr" sz="quarter" idx="11"/>
          </p:nvPr>
        </p:nvSpPr>
        <p:spPr>
          <a:xfrm>
            <a:off x="762000" y="6256338"/>
            <a:ext cx="4873625" cy="365125"/>
          </a:xfrm>
        </p:spPr>
        <p:txBody>
          <a:bodyPr/>
          <a:lstStyle>
            <a:lvl1pPr>
              <a:defRPr/>
            </a:lvl1pPr>
          </a:lstStyle>
          <a:p>
            <a:pPr>
              <a:defRPr/>
            </a:pPr>
            <a:r>
              <a:rPr lang="en-US"/>
              <a:t>©Edelstein 2014</a:t>
            </a:r>
          </a:p>
        </p:txBody>
      </p:sp>
      <p:sp>
        <p:nvSpPr>
          <p:cNvPr id="7" name="Slide Number Placeholder 6"/>
          <p:cNvSpPr>
            <a:spLocks noGrp="1"/>
          </p:cNvSpPr>
          <p:nvPr>
            <p:ph type="sldNum" sz="quarter" idx="12"/>
          </p:nvPr>
        </p:nvSpPr>
        <p:spPr/>
        <p:txBody>
          <a:bodyPr/>
          <a:lstStyle>
            <a:lvl1pPr>
              <a:defRPr/>
            </a:lvl1pPr>
          </a:lstStyle>
          <a:p>
            <a:pPr>
              <a:defRPr/>
            </a:pPr>
            <a:fld id="{BCA3162A-1847-4C91-AB89-51CF3EB33F7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77875" y="4652963"/>
            <a:ext cx="7543800" cy="1600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a:t>
            </a:r>
          </a:p>
        </p:txBody>
      </p:sp>
      <p:sp>
        <p:nvSpPr>
          <p:cNvPr id="1027" name="Text Placeholder 2"/>
          <p:cNvSpPr>
            <a:spLocks noGrp="1"/>
          </p:cNvSpPr>
          <p:nvPr>
            <p:ph type="body" idx="1"/>
          </p:nvPr>
        </p:nvSpPr>
        <p:spPr bwMode="auto">
          <a:xfrm>
            <a:off x="774700" y="441325"/>
            <a:ext cx="7527925" cy="3886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248400" y="6315075"/>
            <a:ext cx="2054225" cy="365125"/>
          </a:xfrm>
          <a:prstGeom prst="rect">
            <a:avLst/>
          </a:prstGeom>
        </p:spPr>
        <p:txBody>
          <a:bodyPr vert="horz" lIns="91440" tIns="45720" rIns="91440" bIns="45720" rtlCol="0" anchor="ctr"/>
          <a:lstStyle>
            <a:lvl1pPr algn="r" fontAlgn="auto">
              <a:spcBef>
                <a:spcPts val="0"/>
              </a:spcBef>
              <a:spcAft>
                <a:spcPts val="0"/>
              </a:spcAft>
              <a:defRPr sz="1200" b="1" smtClean="0">
                <a:solidFill>
                  <a:schemeClr val="tx2">
                    <a:lumMod val="90000"/>
                    <a:lumOff val="10000"/>
                  </a:schemeClr>
                </a:solidFill>
                <a:latin typeface="+mn-lt"/>
                <a:cs typeface="+mn-cs"/>
              </a:defRPr>
            </a:lvl1pPr>
          </a:lstStyle>
          <a:p>
            <a:pPr>
              <a:defRPr/>
            </a:pPr>
            <a:fld id="{FC998058-0CE1-472E-8050-7B387B2B4BD9}" type="datetime1">
              <a:rPr lang="en-US"/>
              <a:pPr>
                <a:defRPr/>
              </a:pPr>
              <a:t>12/17/2014</a:t>
            </a:fld>
            <a:endParaRPr lang="en-US" dirty="0"/>
          </a:p>
        </p:txBody>
      </p:sp>
      <p:sp>
        <p:nvSpPr>
          <p:cNvPr id="5" name="Footer Placeholder 4"/>
          <p:cNvSpPr>
            <a:spLocks noGrp="1"/>
          </p:cNvSpPr>
          <p:nvPr>
            <p:ph type="ftr" sz="quarter" idx="3"/>
          </p:nvPr>
        </p:nvSpPr>
        <p:spPr>
          <a:xfrm>
            <a:off x="762000" y="6315075"/>
            <a:ext cx="4873625" cy="365125"/>
          </a:xfrm>
          <a:prstGeom prst="rect">
            <a:avLst/>
          </a:prstGeom>
        </p:spPr>
        <p:txBody>
          <a:bodyPr vert="horz" lIns="91440" tIns="45720" rIns="91440" bIns="45720" rtlCol="0" anchor="ctr"/>
          <a:lstStyle>
            <a:lvl1pPr algn="l" fontAlgn="auto">
              <a:spcBef>
                <a:spcPts val="0"/>
              </a:spcBef>
              <a:spcAft>
                <a:spcPts val="0"/>
              </a:spcAft>
              <a:defRPr sz="900" b="1" dirty="0" smtClean="0">
                <a:solidFill>
                  <a:schemeClr val="tx2">
                    <a:lumMod val="90000"/>
                    <a:lumOff val="10000"/>
                  </a:schemeClr>
                </a:solidFill>
                <a:latin typeface="+mn-lt"/>
                <a:cs typeface="+mn-cs"/>
              </a:defRPr>
            </a:lvl1pPr>
          </a:lstStyle>
          <a:p>
            <a:pPr>
              <a:defRPr/>
            </a:pPr>
            <a:r>
              <a:rPr lang="en-US"/>
              <a:t>©Edelstein 2014</a:t>
            </a:r>
          </a:p>
        </p:txBody>
      </p:sp>
      <p:sp>
        <p:nvSpPr>
          <p:cNvPr id="6" name="Slide Number Placeholder 5"/>
          <p:cNvSpPr>
            <a:spLocks noGrp="1"/>
          </p:cNvSpPr>
          <p:nvPr>
            <p:ph type="sldNum" sz="quarter" idx="4"/>
          </p:nvPr>
        </p:nvSpPr>
        <p:spPr>
          <a:xfrm>
            <a:off x="8305800" y="6307138"/>
            <a:ext cx="762000" cy="365125"/>
          </a:xfrm>
          <a:prstGeom prst="rect">
            <a:avLst/>
          </a:prstGeom>
        </p:spPr>
        <p:txBody>
          <a:bodyPr vert="horz" lIns="91440" tIns="45720" rIns="91440" bIns="45720" rtlCol="0" anchor="ctr"/>
          <a:lstStyle>
            <a:lvl1pPr algn="r" fontAlgn="auto">
              <a:spcBef>
                <a:spcPts val="0"/>
              </a:spcBef>
              <a:spcAft>
                <a:spcPts val="0"/>
              </a:spcAft>
              <a:defRPr sz="2400" smtClean="0">
                <a:solidFill>
                  <a:schemeClr val="tx1">
                    <a:lumMod val="85000"/>
                    <a:lumOff val="15000"/>
                  </a:schemeClr>
                </a:solidFill>
                <a:latin typeface="+mj-lt"/>
                <a:cs typeface="+mn-cs"/>
              </a:defRPr>
            </a:lvl1pPr>
          </a:lstStyle>
          <a:p>
            <a:pPr>
              <a:defRPr/>
            </a:pPr>
            <a:fld id="{B07FB007-33D0-4D6B-82C1-9A7614B42018}" type="slidenum">
              <a:rPr lang="en-US"/>
              <a:pPr>
                <a:defRPr/>
              </a:pPr>
              <a:t>‹#›</a:t>
            </a:fld>
            <a:endParaRPr lang="en-US" dirty="0"/>
          </a:p>
        </p:txBody>
      </p:sp>
      <p:sp>
        <p:nvSpPr>
          <p:cNvPr id="8" name="Rectangle 7"/>
          <p:cNvSpPr/>
          <p:nvPr/>
        </p:nvSpPr>
        <p:spPr>
          <a:xfrm>
            <a:off x="777875" y="0"/>
            <a:ext cx="7543800" cy="381000"/>
          </a:xfrm>
          <a:prstGeom prst="rect">
            <a:avLst/>
          </a:prstGeom>
          <a:solidFill>
            <a:srgbClr val="203F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userDrawn="1"/>
        </p:nvSpPr>
        <p:spPr>
          <a:xfrm>
            <a:off x="777875" y="6172200"/>
            <a:ext cx="7543800" cy="46038"/>
          </a:xfrm>
          <a:prstGeom prst="rect">
            <a:avLst/>
          </a:prstGeom>
          <a:solidFill>
            <a:srgbClr val="203F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3" r:id="rId6"/>
    <p:sldLayoutId id="2147483679" r:id="rId7"/>
    <p:sldLayoutId id="2147483680" r:id="rId8"/>
    <p:sldLayoutId id="2147483681" r:id="rId9"/>
    <p:sldLayoutId id="2147483672" r:id="rId10"/>
    <p:sldLayoutId id="2147483671" r:id="rId11"/>
    <p:sldLayoutId id="2147483670" r:id="rId12"/>
    <p:sldLayoutId id="2147483682" r:id="rId13"/>
  </p:sldLayoutIdLst>
  <p:hf sldNum="0" hdr="0" dt="0"/>
  <p:txStyles>
    <p:titleStyle>
      <a:lvl1pPr algn="l" rtl="0" fontAlgn="base">
        <a:spcBef>
          <a:spcPct val="0"/>
        </a:spcBef>
        <a:spcAft>
          <a:spcPct val="0"/>
        </a:spcAft>
        <a:defRPr sz="5400" kern="1200">
          <a:solidFill>
            <a:srgbClr val="262626"/>
          </a:solidFill>
          <a:latin typeface="+mj-lt"/>
          <a:ea typeface="+mj-ea"/>
          <a:cs typeface="+mj-cs"/>
        </a:defRPr>
      </a:lvl1pPr>
      <a:lvl2pPr algn="l" rtl="0" fontAlgn="base">
        <a:spcBef>
          <a:spcPct val="0"/>
        </a:spcBef>
        <a:spcAft>
          <a:spcPct val="0"/>
        </a:spcAft>
        <a:defRPr sz="5400">
          <a:solidFill>
            <a:srgbClr val="262626"/>
          </a:solidFill>
          <a:latin typeface="Impact" pitchFamily="34" charset="0"/>
        </a:defRPr>
      </a:lvl2pPr>
      <a:lvl3pPr algn="l" rtl="0" fontAlgn="base">
        <a:spcBef>
          <a:spcPct val="0"/>
        </a:spcBef>
        <a:spcAft>
          <a:spcPct val="0"/>
        </a:spcAft>
        <a:defRPr sz="5400">
          <a:solidFill>
            <a:srgbClr val="262626"/>
          </a:solidFill>
          <a:latin typeface="Impact" pitchFamily="34" charset="0"/>
        </a:defRPr>
      </a:lvl3pPr>
      <a:lvl4pPr algn="l" rtl="0" fontAlgn="base">
        <a:spcBef>
          <a:spcPct val="0"/>
        </a:spcBef>
        <a:spcAft>
          <a:spcPct val="0"/>
        </a:spcAft>
        <a:defRPr sz="5400">
          <a:solidFill>
            <a:srgbClr val="262626"/>
          </a:solidFill>
          <a:latin typeface="Impact" pitchFamily="34" charset="0"/>
        </a:defRPr>
      </a:lvl4pPr>
      <a:lvl5pPr algn="l" rtl="0" fontAlgn="base">
        <a:spcBef>
          <a:spcPct val="0"/>
        </a:spcBef>
        <a:spcAft>
          <a:spcPct val="0"/>
        </a:spcAft>
        <a:defRPr sz="5400">
          <a:solidFill>
            <a:srgbClr val="262626"/>
          </a:solidFill>
          <a:latin typeface="Impact"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571500" indent="-571500" algn="l" rtl="0" fontAlgn="base">
        <a:spcBef>
          <a:spcPct val="20000"/>
        </a:spcBef>
        <a:spcAft>
          <a:spcPct val="0"/>
        </a:spcAft>
        <a:buClr>
          <a:srgbClr val="FFBB01"/>
        </a:buClr>
        <a:buFont typeface="Wingdings" pitchFamily="2" charset="2"/>
        <a:buChar char="§"/>
        <a:defRPr sz="4400" kern="1200">
          <a:solidFill>
            <a:schemeClr val="tx2"/>
          </a:solidFill>
          <a:latin typeface="Arial"/>
          <a:ea typeface="+mn-ea"/>
          <a:cs typeface="Arial"/>
        </a:defRPr>
      </a:lvl1pPr>
      <a:lvl2pPr marL="890588" indent="-571500" algn="l" rtl="0" fontAlgn="base">
        <a:spcBef>
          <a:spcPct val="20000"/>
        </a:spcBef>
        <a:spcAft>
          <a:spcPct val="0"/>
        </a:spcAft>
        <a:buClr>
          <a:srgbClr val="FFBB01"/>
        </a:buClr>
        <a:buFont typeface="Wingdings" pitchFamily="2" charset="2"/>
        <a:buChar char="§"/>
        <a:defRPr sz="4000" kern="1200">
          <a:solidFill>
            <a:schemeClr val="tx2"/>
          </a:solidFill>
          <a:latin typeface="Arial"/>
          <a:ea typeface="+mn-ea"/>
          <a:cs typeface="Arial"/>
        </a:defRPr>
      </a:lvl2pPr>
      <a:lvl3pPr marL="1211263" indent="-571500" algn="l" rtl="0" fontAlgn="base">
        <a:spcBef>
          <a:spcPct val="20000"/>
        </a:spcBef>
        <a:spcAft>
          <a:spcPct val="0"/>
        </a:spcAft>
        <a:buClr>
          <a:srgbClr val="FFBB01"/>
        </a:buClr>
        <a:buFont typeface="Wingdings" pitchFamily="2" charset="2"/>
        <a:buChar char="§"/>
        <a:defRPr sz="3600" kern="1200">
          <a:solidFill>
            <a:schemeClr val="tx2"/>
          </a:solidFill>
          <a:latin typeface="Arial"/>
          <a:ea typeface="+mn-ea"/>
          <a:cs typeface="Arial"/>
        </a:defRPr>
      </a:lvl3pPr>
      <a:lvl4pPr marL="1371600" indent="-457200" algn="l" rtl="0" fontAlgn="base">
        <a:spcBef>
          <a:spcPct val="20000"/>
        </a:spcBef>
        <a:spcAft>
          <a:spcPct val="0"/>
        </a:spcAft>
        <a:buClr>
          <a:srgbClr val="FFBB01"/>
        </a:buClr>
        <a:buFont typeface="Wingdings" pitchFamily="2" charset="2"/>
        <a:buChar char="§"/>
        <a:defRPr sz="3200" kern="1200">
          <a:solidFill>
            <a:schemeClr val="tx2"/>
          </a:solidFill>
          <a:latin typeface="Arial"/>
          <a:ea typeface="+mn-ea"/>
          <a:cs typeface="Arial"/>
        </a:defRPr>
      </a:lvl4pPr>
      <a:lvl5pPr marL="1600200" indent="-457200" algn="l" rtl="0" fontAlgn="base">
        <a:spcBef>
          <a:spcPct val="20000"/>
        </a:spcBef>
        <a:spcAft>
          <a:spcPct val="0"/>
        </a:spcAft>
        <a:buClr>
          <a:srgbClr val="FFBB01"/>
        </a:buClr>
        <a:buFont typeface="Wingdings" pitchFamily="2" charset="2"/>
        <a:buChar char="§"/>
        <a:defRPr sz="2800" kern="1200">
          <a:solidFill>
            <a:schemeClr val="tx2"/>
          </a:solidFill>
          <a:latin typeface="Arial"/>
          <a:ea typeface="+mn-ea"/>
          <a:cs typeface="Arial"/>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berkeleyprize.org/" TargetMode="External"/><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2.tiff"/></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hyperlink" Target="http://www.berkeleyprize.org/" TargetMode="External"/><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8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4.tiff"/></Relationships>
</file>

<file path=ppt/slides/_rels/slide9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endParaRPr lang="en-US"/>
          </a:p>
        </p:txBody>
      </p:sp>
      <p:pic>
        <p:nvPicPr>
          <p:cNvPr id="17410" name="Picture 2" descr="mhtml:file://C:\Users\benja_000\Documents\1.%20My%20Word%20Files%20-%20140719\Berkeley%20Prize\BERKELEY%20PRIZE%20-%20New%20logos,%202012,%20Direct%20page.mht!http://www.berkeleyprize.org/graphics/bpcGraphic_med.jpg"/>
          <p:cNvPicPr>
            <a:picLocks noChangeAspect="1" noChangeArrowheads="1"/>
          </p:cNvPicPr>
          <p:nvPr/>
        </p:nvPicPr>
        <p:blipFill>
          <a:blip r:embed="rId2" cstate="print"/>
          <a:srcRect/>
          <a:stretch>
            <a:fillRect/>
          </a:stretch>
        </p:blipFill>
        <p:spPr bwMode="auto">
          <a:xfrm>
            <a:off x="1457325" y="1133475"/>
            <a:ext cx="6381750" cy="3124200"/>
          </a:xfrm>
          <a:prstGeom prst="rect">
            <a:avLst/>
          </a:prstGeom>
          <a:noFill/>
          <a:ln w="9525">
            <a:noFill/>
            <a:miter lim="800000"/>
            <a:headEnd/>
            <a:tailEnd/>
          </a:ln>
        </p:spPr>
      </p:pic>
      <p:sp>
        <p:nvSpPr>
          <p:cNvPr id="17411" name="TextBox 4"/>
          <p:cNvSpPr txBox="1">
            <a:spLocks noChangeArrowheads="1"/>
          </p:cNvSpPr>
          <p:nvPr/>
        </p:nvSpPr>
        <p:spPr bwMode="auto">
          <a:xfrm>
            <a:off x="2933700" y="4419600"/>
            <a:ext cx="4057650" cy="830263"/>
          </a:xfrm>
          <a:prstGeom prst="rect">
            <a:avLst/>
          </a:prstGeom>
          <a:noFill/>
          <a:ln w="9525">
            <a:noFill/>
            <a:miter lim="800000"/>
            <a:headEnd/>
            <a:tailEnd/>
          </a:ln>
        </p:spPr>
        <p:txBody>
          <a:bodyPr>
            <a:spAutoFit/>
          </a:bodyPr>
          <a:lstStyle/>
          <a:p>
            <a:endParaRPr lang="en-US" sz="2400">
              <a:hlinkClick r:id="rId3"/>
            </a:endParaRPr>
          </a:p>
          <a:p>
            <a:r>
              <a:rPr lang="en-US" sz="2400">
                <a:solidFill>
                  <a:srgbClr val="FF9933"/>
                </a:solidFill>
                <a:hlinkClick r:id="rId3"/>
              </a:rPr>
              <a:t>www.BerkeleyPrize.org</a:t>
            </a:r>
            <a:r>
              <a:rPr lang="en-US" sz="2400">
                <a:solidFill>
                  <a:srgbClr val="FF9933"/>
                </a:solidFill>
              </a:rPr>
              <a:t>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dirty="0"/>
          </a:p>
        </p:txBody>
      </p:sp>
      <p:sp>
        <p:nvSpPr>
          <p:cNvPr id="26626" name="TextBox 2"/>
          <p:cNvSpPr txBox="1">
            <a:spLocks noChangeArrowheads="1"/>
          </p:cNvSpPr>
          <p:nvPr/>
        </p:nvSpPr>
        <p:spPr bwMode="auto">
          <a:xfrm>
            <a:off x="762000" y="485775"/>
            <a:ext cx="7021513" cy="5200650"/>
          </a:xfrm>
          <a:prstGeom prst="rect">
            <a:avLst/>
          </a:prstGeom>
          <a:noFill/>
          <a:ln w="9525">
            <a:noFill/>
            <a:miter lim="800000"/>
            <a:headEnd/>
            <a:tailEnd/>
          </a:ln>
        </p:spPr>
        <p:txBody>
          <a:bodyPr>
            <a:spAutoFit/>
          </a:bodyPr>
          <a:lstStyle/>
          <a:p>
            <a:r>
              <a:rPr lang="en-US" sz="4000"/>
              <a:t>STUDENT COMPETITIONS</a:t>
            </a:r>
          </a:p>
          <a:p>
            <a:endParaRPr lang="en-US" sz="2800"/>
          </a:p>
          <a:p>
            <a:r>
              <a:rPr lang="en-US" sz="3600">
                <a:solidFill>
                  <a:srgbClr val="FF9933"/>
                </a:solidFill>
              </a:rPr>
              <a:t>Essay Prize</a:t>
            </a:r>
          </a:p>
          <a:p>
            <a:r>
              <a:rPr lang="en-US" sz="2800"/>
              <a:t>1997 - 2014 </a:t>
            </a:r>
          </a:p>
          <a:p>
            <a:endParaRPr lang="en-US" sz="3600"/>
          </a:p>
          <a:p>
            <a:r>
              <a:rPr lang="en-US" sz="3600">
                <a:solidFill>
                  <a:srgbClr val="FF9933"/>
                </a:solidFill>
              </a:rPr>
              <a:t>Travel Fellowships </a:t>
            </a:r>
          </a:p>
          <a:p>
            <a:r>
              <a:rPr lang="en-US" sz="2800"/>
              <a:t>2004 - 2014</a:t>
            </a:r>
          </a:p>
          <a:p>
            <a:endParaRPr lang="en-US" sz="3600"/>
          </a:p>
          <a:p>
            <a:r>
              <a:rPr lang="en-US" sz="3600">
                <a:solidFill>
                  <a:srgbClr val="FF9933"/>
                </a:solidFill>
              </a:rPr>
              <a:t>Student-run Architectural Design</a:t>
            </a:r>
          </a:p>
          <a:p>
            <a:r>
              <a:rPr lang="en-US" sz="2800"/>
              <a:t>2008 - 2012</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85086" y="5422904"/>
            <a:ext cx="2753278" cy="461665"/>
          </a:xfrm>
          <a:prstGeom prst="rect">
            <a:avLst/>
          </a:prstGeom>
        </p:spPr>
        <p:txBody>
          <a:bodyPr wrap="none">
            <a:spAutoFit/>
          </a:bodyPr>
          <a:lstStyle/>
          <a:p>
            <a:r>
              <a:rPr lang="en-US" sz="2400" dirty="0" smtClean="0">
                <a:solidFill>
                  <a:srgbClr val="FF9933"/>
                </a:solidFill>
                <a:latin typeface="+mj-lt"/>
              </a:rPr>
              <a:t>User/expert session</a:t>
            </a:r>
            <a:endParaRPr lang="en-US" sz="2400" dirty="0">
              <a:solidFill>
                <a:srgbClr val="FF9933"/>
              </a:solidFill>
              <a:latin typeface="+mj-lt"/>
            </a:endParaRPr>
          </a:p>
        </p:txBody>
      </p:sp>
      <p:pic>
        <p:nvPicPr>
          <p:cNvPr id="4" name="Picture 3" descr="10807893_10204077648494518_1093126006_n.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1066800"/>
            <a:ext cx="5139265" cy="3854449"/>
          </a:xfrm>
          <a:prstGeom prst="rect">
            <a:avLst/>
          </a:prstGeom>
        </p:spPr>
      </p:pic>
      <p:pic>
        <p:nvPicPr>
          <p:cNvPr id="7" name="Picture 6" descr="10799739_10204077647694498_608759582_n.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95964" y="1066800"/>
            <a:ext cx="2890837" cy="3854449"/>
          </a:xfrm>
          <a:prstGeom prst="rect">
            <a:avLst/>
          </a:prstGeom>
        </p:spPr>
      </p:pic>
    </p:spTree>
    <p:extLst>
      <p:ext uri="{BB962C8B-B14F-4D97-AF65-F5344CB8AC3E}">
        <p14:creationId xmlns:p14="http://schemas.microsoft.com/office/powerpoint/2010/main" val="254428666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cstate="email">
            <a:extLst>
              <a:ext uri="{28A0092B-C50C-407E-A947-70E740481C1C}">
                <a14:useLocalDpi xmlns:a14="http://schemas.microsoft.com/office/drawing/2010/main"/>
              </a:ext>
            </a:extLst>
          </a:blip>
          <a:stretch>
            <a:fillRect/>
          </a:stretch>
        </p:blipFill>
        <p:spPr>
          <a:xfrm>
            <a:off x="477712" y="1066800"/>
            <a:ext cx="3905982" cy="3905982"/>
          </a:xfrm>
          <a:prstGeom prst="rect">
            <a:avLst/>
          </a:prstGeom>
        </p:spPr>
      </p:pic>
      <p:pic>
        <p:nvPicPr>
          <p:cNvPr id="6" name="Picture 5"/>
          <p:cNvPicPr/>
          <p:nvPr/>
        </p:nvPicPr>
        <p:blipFill>
          <a:blip r:embed="rId4" cstate="email">
            <a:extLst>
              <a:ext uri="{28A0092B-C50C-407E-A947-70E740481C1C}">
                <a14:useLocalDpi xmlns:a14="http://schemas.microsoft.com/office/drawing/2010/main"/>
              </a:ext>
            </a:extLst>
          </a:blip>
          <a:stretch>
            <a:fillRect/>
          </a:stretch>
        </p:blipFill>
        <p:spPr>
          <a:xfrm>
            <a:off x="4782647" y="1066800"/>
            <a:ext cx="3905982" cy="3905982"/>
          </a:xfrm>
          <a:prstGeom prst="rect">
            <a:avLst/>
          </a:prstGeom>
        </p:spPr>
      </p:pic>
      <p:sp>
        <p:nvSpPr>
          <p:cNvPr id="7" name="Rectangle 6"/>
          <p:cNvSpPr/>
          <p:nvPr/>
        </p:nvSpPr>
        <p:spPr>
          <a:xfrm>
            <a:off x="3654956" y="5422904"/>
            <a:ext cx="1907644" cy="461665"/>
          </a:xfrm>
          <a:prstGeom prst="rect">
            <a:avLst/>
          </a:prstGeom>
        </p:spPr>
        <p:txBody>
          <a:bodyPr wrap="none">
            <a:spAutoFit/>
          </a:bodyPr>
          <a:lstStyle/>
          <a:p>
            <a:r>
              <a:rPr lang="en-US" sz="2400" dirty="0" smtClean="0">
                <a:solidFill>
                  <a:srgbClr val="FF9933"/>
                </a:solidFill>
                <a:latin typeface="+mj-lt"/>
              </a:rPr>
              <a:t>Student Work</a:t>
            </a:r>
            <a:endParaRPr lang="en-US" sz="2400" dirty="0">
              <a:solidFill>
                <a:srgbClr val="FF9933"/>
              </a:solidFill>
              <a:latin typeface="+mj-lt"/>
            </a:endParaRPr>
          </a:p>
        </p:txBody>
      </p:sp>
    </p:spTree>
    <p:extLst>
      <p:ext uri="{BB962C8B-B14F-4D97-AF65-F5344CB8AC3E}">
        <p14:creationId xmlns:p14="http://schemas.microsoft.com/office/powerpoint/2010/main" val="40481282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58739" y="2911613"/>
            <a:ext cx="7543800" cy="966793"/>
          </a:xfrm>
        </p:spPr>
        <p:txBody>
          <a:bodyPr/>
          <a:lstStyle/>
          <a:p>
            <a:pPr algn="ctr"/>
            <a:r>
              <a:rPr lang="en-US" dirty="0" smtClean="0">
                <a:solidFill>
                  <a:srgbClr val="FF9933"/>
                </a:solidFill>
              </a:rPr>
              <a:t>Year Results</a:t>
            </a:r>
            <a:endParaRPr lang="en-US" dirty="0">
              <a:solidFill>
                <a:srgbClr val="FF9933"/>
              </a:solidFill>
            </a:endParaRPr>
          </a:p>
        </p:txBody>
      </p:sp>
    </p:spTree>
    <p:extLst>
      <p:ext uri="{BB962C8B-B14F-4D97-AF65-F5344CB8AC3E}">
        <p14:creationId xmlns:p14="http://schemas.microsoft.com/office/powerpoint/2010/main" val="229649250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480" y="1355726"/>
            <a:ext cx="7528560" cy="3886200"/>
          </a:xfrm>
        </p:spPr>
        <p:txBody>
          <a:bodyPr anchor="ctr">
            <a:normAutofit fontScale="70000" lnSpcReduction="20000"/>
          </a:bodyPr>
          <a:lstStyle/>
          <a:p>
            <a:pPr>
              <a:buNone/>
            </a:pPr>
            <a:r>
              <a:rPr lang="en-US" dirty="0" smtClean="0">
                <a:solidFill>
                  <a:srgbClr val="FF9933"/>
                </a:solidFill>
              </a:rPr>
              <a:t>Students showed:</a:t>
            </a:r>
          </a:p>
          <a:p>
            <a:pPr>
              <a:buNone/>
            </a:pPr>
            <a:endParaRPr lang="en-US" dirty="0" smtClean="0"/>
          </a:p>
          <a:p>
            <a:r>
              <a:rPr lang="en-US" dirty="0" smtClean="0"/>
              <a:t>Conviction and interest in UD.</a:t>
            </a:r>
          </a:p>
          <a:p>
            <a:r>
              <a:rPr lang="en-US" dirty="0" smtClean="0"/>
              <a:t>Desire to pursue UD in future courses.</a:t>
            </a:r>
          </a:p>
          <a:p>
            <a:r>
              <a:rPr lang="en-US" dirty="0" smtClean="0"/>
              <a:t>Minor frustration with course outcomes.</a:t>
            </a:r>
          </a:p>
          <a:p>
            <a:pPr>
              <a:buNone/>
            </a:pPr>
            <a:r>
              <a:rPr lang="en-US" dirty="0" smtClean="0"/>
              <a:t> </a:t>
            </a:r>
          </a:p>
        </p:txBody>
      </p:sp>
    </p:spTree>
    <p:extLst>
      <p:ext uri="{BB962C8B-B14F-4D97-AF65-F5344CB8AC3E}">
        <p14:creationId xmlns:p14="http://schemas.microsoft.com/office/powerpoint/2010/main" val="400070604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3979" y="1195994"/>
            <a:ext cx="7528560" cy="3591950"/>
          </a:xfrm>
        </p:spPr>
        <p:txBody>
          <a:bodyPr anchor="ctr">
            <a:normAutofit fontScale="92500" lnSpcReduction="20000"/>
          </a:bodyPr>
          <a:lstStyle/>
          <a:p>
            <a:pPr>
              <a:buNone/>
            </a:pPr>
            <a:r>
              <a:rPr lang="en-US" dirty="0" smtClean="0">
                <a:solidFill>
                  <a:srgbClr val="FF9933"/>
                </a:solidFill>
              </a:rPr>
              <a:t>Faculty showed:</a:t>
            </a:r>
          </a:p>
          <a:p>
            <a:pPr>
              <a:buNone/>
            </a:pPr>
            <a:endParaRPr lang="en-US" dirty="0" smtClean="0"/>
          </a:p>
          <a:p>
            <a:r>
              <a:rPr lang="en-US" dirty="0" smtClean="0"/>
              <a:t>Increased interest in UD.</a:t>
            </a:r>
          </a:p>
          <a:p>
            <a:r>
              <a:rPr lang="en-US" dirty="0" smtClean="0"/>
              <a:t>More openness towards future application.</a:t>
            </a:r>
          </a:p>
          <a:p>
            <a:r>
              <a:rPr lang="en-US" dirty="0" smtClean="0"/>
              <a:t>Varying enthusiasm.</a:t>
            </a:r>
            <a:endParaRPr lang="en-US" dirty="0"/>
          </a:p>
        </p:txBody>
      </p:sp>
    </p:spTree>
    <p:extLst>
      <p:ext uri="{BB962C8B-B14F-4D97-AF65-F5344CB8AC3E}">
        <p14:creationId xmlns:p14="http://schemas.microsoft.com/office/powerpoint/2010/main" val="222577981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3979" y="1458693"/>
            <a:ext cx="7528560" cy="3518023"/>
          </a:xfrm>
        </p:spPr>
        <p:txBody>
          <a:bodyPr anchor="ctr">
            <a:normAutofit fontScale="92500" lnSpcReduction="20000"/>
          </a:bodyPr>
          <a:lstStyle/>
          <a:p>
            <a:pPr>
              <a:buNone/>
            </a:pPr>
            <a:r>
              <a:rPr lang="en-US" dirty="0" smtClean="0">
                <a:solidFill>
                  <a:srgbClr val="FF9933"/>
                </a:solidFill>
              </a:rPr>
              <a:t>Administration responded:</a:t>
            </a:r>
          </a:p>
          <a:p>
            <a:pPr>
              <a:buNone/>
            </a:pPr>
            <a:endParaRPr lang="en-US" dirty="0" smtClean="0"/>
          </a:p>
          <a:p>
            <a:pPr>
              <a:buNone/>
            </a:pPr>
            <a:r>
              <a:rPr lang="en-US" dirty="0" smtClean="0"/>
              <a:t>Head of department decided to </a:t>
            </a:r>
            <a:r>
              <a:rPr lang="en-US" b="1" dirty="0" smtClean="0"/>
              <a:t>adopt UD in the new curriculum </a:t>
            </a:r>
            <a:r>
              <a:rPr lang="en-US" dirty="0" smtClean="0"/>
              <a:t>currently being formulated.</a:t>
            </a:r>
            <a:endParaRPr lang="en-US" dirty="0"/>
          </a:p>
        </p:txBody>
      </p:sp>
    </p:spTree>
    <p:extLst>
      <p:ext uri="{BB962C8B-B14F-4D97-AF65-F5344CB8AC3E}">
        <p14:creationId xmlns:p14="http://schemas.microsoft.com/office/powerpoint/2010/main" val="308663411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77240" y="720766"/>
            <a:ext cx="7543800" cy="915309"/>
          </a:xfrm>
        </p:spPr>
        <p:txBody>
          <a:bodyPr/>
          <a:lstStyle/>
          <a:p>
            <a:r>
              <a:rPr lang="en-US" dirty="0" smtClean="0">
                <a:solidFill>
                  <a:srgbClr val="FF9933"/>
                </a:solidFill>
              </a:rPr>
              <a:t>Challenges Faced</a:t>
            </a:r>
            <a:endParaRPr lang="en-US" dirty="0">
              <a:solidFill>
                <a:srgbClr val="FF9933"/>
              </a:solidFill>
            </a:endParaRPr>
          </a:p>
        </p:txBody>
      </p:sp>
      <p:sp>
        <p:nvSpPr>
          <p:cNvPr id="7" name="Content Placeholder 6"/>
          <p:cNvSpPr>
            <a:spLocks noGrp="1"/>
          </p:cNvSpPr>
          <p:nvPr>
            <p:ph idx="1"/>
          </p:nvPr>
        </p:nvSpPr>
        <p:spPr>
          <a:xfrm>
            <a:off x="457200" y="1636075"/>
            <a:ext cx="8229600" cy="4525963"/>
          </a:xfrm>
        </p:spPr>
        <p:txBody>
          <a:bodyPr anchor="ctr"/>
          <a:lstStyle/>
          <a:p>
            <a:pPr fontAlgn="t"/>
            <a:r>
              <a:rPr lang="en-US" sz="3200" dirty="0"/>
              <a:t>Bureaucratic hindrances</a:t>
            </a:r>
          </a:p>
          <a:p>
            <a:pPr fontAlgn="t"/>
            <a:r>
              <a:rPr lang="en-US" sz="3200" dirty="0"/>
              <a:t>Difficulty in organization and communication with fellow teachers </a:t>
            </a:r>
          </a:p>
          <a:p>
            <a:pPr fontAlgn="t"/>
            <a:r>
              <a:rPr lang="en-US" sz="3200" dirty="0"/>
              <a:t>Slow/limited adoption by fellow teachers</a:t>
            </a:r>
          </a:p>
          <a:p>
            <a:pPr fontAlgn="t"/>
            <a:r>
              <a:rPr lang="en-US" sz="3200" dirty="0"/>
              <a:t>Thus, limited application of ideas sought</a:t>
            </a:r>
          </a:p>
          <a:p>
            <a:endParaRPr lang="en-US" sz="3200" dirty="0"/>
          </a:p>
        </p:txBody>
      </p:sp>
    </p:spTree>
    <p:extLst>
      <p:ext uri="{BB962C8B-B14F-4D97-AF65-F5344CB8AC3E}">
        <p14:creationId xmlns:p14="http://schemas.microsoft.com/office/powerpoint/2010/main" val="359513772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20766"/>
            <a:ext cx="7543800" cy="915309"/>
          </a:xfrm>
        </p:spPr>
        <p:txBody>
          <a:bodyPr/>
          <a:lstStyle/>
          <a:p>
            <a:r>
              <a:rPr lang="en-US" dirty="0" smtClean="0">
                <a:solidFill>
                  <a:srgbClr val="FF9933"/>
                </a:solidFill>
              </a:rPr>
              <a:t>Lessons Learned</a:t>
            </a:r>
            <a:endParaRPr lang="en-US" dirty="0">
              <a:solidFill>
                <a:srgbClr val="FF9933"/>
              </a:solidFill>
            </a:endParaRPr>
          </a:p>
        </p:txBody>
      </p:sp>
      <p:sp>
        <p:nvSpPr>
          <p:cNvPr id="3" name="Content Placeholder 2"/>
          <p:cNvSpPr>
            <a:spLocks noGrp="1"/>
          </p:cNvSpPr>
          <p:nvPr>
            <p:ph idx="1"/>
          </p:nvPr>
        </p:nvSpPr>
        <p:spPr>
          <a:xfrm>
            <a:off x="773979" y="2017214"/>
            <a:ext cx="7528560" cy="3886200"/>
          </a:xfrm>
        </p:spPr>
        <p:txBody>
          <a:bodyPr anchor="ctr">
            <a:normAutofit/>
          </a:bodyPr>
          <a:lstStyle/>
          <a:p>
            <a:r>
              <a:rPr lang="en-US" sz="3200" dirty="0" smtClean="0"/>
              <a:t>UD has the potential to engage students and faculty.</a:t>
            </a:r>
          </a:p>
          <a:p>
            <a:r>
              <a:rPr lang="en-US" sz="3200" dirty="0" smtClean="0"/>
              <a:t>Gradual application proved to be a successful approach.</a:t>
            </a:r>
          </a:p>
          <a:p>
            <a:r>
              <a:rPr lang="en-US" sz="3200" dirty="0" smtClean="0"/>
              <a:t>Focus more on the concept of UD than on wording.  (Pragmatism)</a:t>
            </a:r>
            <a:endParaRPr lang="en-US" sz="3200" dirty="0"/>
          </a:p>
        </p:txBody>
      </p:sp>
    </p:spTree>
    <p:extLst>
      <p:ext uri="{BB962C8B-B14F-4D97-AF65-F5344CB8AC3E}">
        <p14:creationId xmlns:p14="http://schemas.microsoft.com/office/powerpoint/2010/main" val="155123961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3979" y="1853398"/>
            <a:ext cx="7528560" cy="3886200"/>
          </a:xfrm>
        </p:spPr>
        <p:txBody>
          <a:bodyPr anchor="ctr">
            <a:normAutofit fontScale="77500" lnSpcReduction="20000"/>
          </a:bodyPr>
          <a:lstStyle/>
          <a:p>
            <a:pPr lvl="1"/>
            <a:r>
              <a:rPr lang="en-US" dirty="0" smtClean="0"/>
              <a:t>Workshops with faculty to study and develop UD pedagogy suitable to context.</a:t>
            </a:r>
          </a:p>
          <a:p>
            <a:pPr lvl="1"/>
            <a:r>
              <a:rPr lang="en-US" dirty="0" smtClean="0"/>
              <a:t>Maintain specific UD-related goals and objectives at each course throughout the curriculum.</a:t>
            </a:r>
          </a:p>
          <a:p>
            <a:pPr lvl="1"/>
            <a:r>
              <a:rPr lang="en-US" dirty="0" smtClean="0"/>
              <a:t>Continuously check and develop teaching approach and techniques with faculty and students. </a:t>
            </a:r>
          </a:p>
        </p:txBody>
      </p:sp>
      <p:sp>
        <p:nvSpPr>
          <p:cNvPr id="5" name="Title 1"/>
          <p:cNvSpPr>
            <a:spLocks noGrp="1"/>
          </p:cNvSpPr>
          <p:nvPr>
            <p:ph type="title"/>
          </p:nvPr>
        </p:nvSpPr>
        <p:spPr>
          <a:xfrm>
            <a:off x="777240" y="720766"/>
            <a:ext cx="7543800" cy="915309"/>
          </a:xfrm>
        </p:spPr>
        <p:txBody>
          <a:bodyPr/>
          <a:lstStyle/>
          <a:p>
            <a:r>
              <a:rPr lang="en-US" dirty="0" smtClean="0">
                <a:solidFill>
                  <a:srgbClr val="FF9933"/>
                </a:solidFill>
              </a:rPr>
              <a:t>Long-term Proposals</a:t>
            </a:r>
            <a:endParaRPr lang="en-US" dirty="0">
              <a:solidFill>
                <a:srgbClr val="FF9933"/>
              </a:solidFill>
            </a:endParaRPr>
          </a:p>
        </p:txBody>
      </p:sp>
    </p:spTree>
    <p:extLst>
      <p:ext uri="{BB962C8B-B14F-4D97-AF65-F5344CB8AC3E}">
        <p14:creationId xmlns:p14="http://schemas.microsoft.com/office/powerpoint/2010/main" val="429138046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sabled-child-in-gaza-refugee-camps.jpg"/>
          <p:cNvPicPr>
            <a:picLocks noGrp="1" noChangeAspect="1"/>
          </p:cNvPicPr>
          <p:nvPr>
            <p:ph idx="1"/>
          </p:nvPr>
        </p:nvPicPr>
        <p:blipFill>
          <a:blip r:embed="rId2"/>
          <a:stretch>
            <a:fillRect/>
          </a:stretch>
        </p:blipFill>
        <p:spPr>
          <a:xfrm>
            <a:off x="1771650" y="1767681"/>
            <a:ext cx="5600700" cy="4191000"/>
          </a:xfrm>
        </p:spPr>
      </p:pic>
    </p:spTree>
    <p:extLst>
      <p:ext uri="{BB962C8B-B14F-4D97-AF65-F5344CB8AC3E}">
        <p14:creationId xmlns:p14="http://schemas.microsoft.com/office/powerpoint/2010/main" val="18421898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dirty="0"/>
          </a:p>
        </p:txBody>
      </p:sp>
      <p:sp>
        <p:nvSpPr>
          <p:cNvPr id="27650" name="TextBox 2"/>
          <p:cNvSpPr txBox="1">
            <a:spLocks noChangeArrowheads="1"/>
          </p:cNvSpPr>
          <p:nvPr/>
        </p:nvSpPr>
        <p:spPr bwMode="auto">
          <a:xfrm>
            <a:off x="644525" y="476250"/>
            <a:ext cx="5700713" cy="5632450"/>
          </a:xfrm>
          <a:prstGeom prst="rect">
            <a:avLst/>
          </a:prstGeom>
          <a:noFill/>
          <a:ln w="9525">
            <a:noFill/>
            <a:miter lim="800000"/>
            <a:headEnd/>
            <a:tailEnd/>
          </a:ln>
        </p:spPr>
        <p:txBody>
          <a:bodyPr>
            <a:spAutoFit/>
          </a:bodyPr>
          <a:lstStyle/>
          <a:p>
            <a:r>
              <a:rPr lang="en-US" sz="3600"/>
              <a:t>Number of Student Participants</a:t>
            </a:r>
          </a:p>
          <a:p>
            <a:r>
              <a:rPr lang="en-US" sz="3600">
                <a:solidFill>
                  <a:srgbClr val="FF9933"/>
                </a:solidFill>
              </a:rPr>
              <a:t>1870</a:t>
            </a:r>
            <a:r>
              <a:rPr lang="en-US" sz="3600"/>
              <a:t> </a:t>
            </a:r>
          </a:p>
          <a:p>
            <a:endParaRPr lang="en-US" sz="3600"/>
          </a:p>
          <a:p>
            <a:r>
              <a:rPr lang="en-US" sz="3600"/>
              <a:t>Countries Represented</a:t>
            </a:r>
          </a:p>
          <a:p>
            <a:r>
              <a:rPr lang="en-US" sz="3600">
                <a:solidFill>
                  <a:srgbClr val="FF9933"/>
                </a:solidFill>
              </a:rPr>
              <a:t>62</a:t>
            </a:r>
            <a:r>
              <a:rPr lang="en-US" sz="3600"/>
              <a:t> </a:t>
            </a:r>
          </a:p>
          <a:p>
            <a:endParaRPr lang="en-US" sz="3600"/>
          </a:p>
          <a:p>
            <a:r>
              <a:rPr lang="en-US" sz="3600"/>
              <a:t>Prizes Awarded</a:t>
            </a:r>
          </a:p>
          <a:p>
            <a:r>
              <a:rPr lang="en-US" sz="3600">
                <a:solidFill>
                  <a:srgbClr val="FF9933"/>
                </a:solidFill>
              </a:rPr>
              <a:t>106 – Students</a:t>
            </a:r>
          </a:p>
          <a:p>
            <a:r>
              <a:rPr lang="en-US" sz="3600">
                <a:solidFill>
                  <a:srgbClr val="FF9933"/>
                </a:solidFill>
              </a:rPr>
              <a:t>8 - Faculty</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58739" y="2911613"/>
            <a:ext cx="7543800" cy="966793"/>
          </a:xfrm>
        </p:spPr>
        <p:txBody>
          <a:bodyPr/>
          <a:lstStyle/>
          <a:p>
            <a:pPr algn="ctr"/>
            <a:r>
              <a:rPr lang="en-US" dirty="0" smtClean="0">
                <a:solidFill>
                  <a:srgbClr val="FF9933"/>
                </a:solidFill>
              </a:rPr>
              <a:t>Closing words …</a:t>
            </a:r>
            <a:endParaRPr lang="en-US" dirty="0">
              <a:solidFill>
                <a:srgbClr val="FF9933"/>
              </a:solidFill>
            </a:endParaRPr>
          </a:p>
        </p:txBody>
      </p:sp>
    </p:spTree>
    <p:extLst>
      <p:ext uri="{BB962C8B-B14F-4D97-AF65-F5344CB8AC3E}">
        <p14:creationId xmlns:p14="http://schemas.microsoft.com/office/powerpoint/2010/main" val="246020099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4700" y="1342077"/>
            <a:ext cx="7527925" cy="3886200"/>
          </a:xfrm>
        </p:spPr>
        <p:txBody>
          <a:bodyPr anchor="ctr"/>
          <a:lstStyle/>
          <a:p>
            <a:pPr indent="17463" algn="just">
              <a:buNone/>
            </a:pPr>
            <a:r>
              <a:rPr lang="en-US" dirty="0" smtClean="0"/>
              <a:t>I hope that this endeavor proves successful on the long term, and a Universal Design curriculum is fully enacted and implemented in Palestine.</a:t>
            </a:r>
            <a:endParaRPr lang="en-US" dirty="0"/>
          </a:p>
        </p:txBody>
      </p:sp>
    </p:spTree>
    <p:extLst>
      <p:ext uri="{BB962C8B-B14F-4D97-AF65-F5344CB8AC3E}">
        <p14:creationId xmlns:p14="http://schemas.microsoft.com/office/powerpoint/2010/main" val="207635463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4700" y="1232895"/>
            <a:ext cx="7527925" cy="3886200"/>
          </a:xfrm>
        </p:spPr>
        <p:txBody>
          <a:bodyPr anchor="ctr"/>
          <a:lstStyle/>
          <a:p>
            <a:pPr marL="173038" indent="0" algn="just">
              <a:buNone/>
            </a:pPr>
            <a:r>
              <a:rPr lang="en-US" dirty="0" smtClean="0"/>
              <a:t>At the end, a war can destroy universally designed buildings or adapted roads and sidewalks. Yet, a war cannot </a:t>
            </a:r>
            <a:r>
              <a:rPr lang="en-US" dirty="0" err="1" smtClean="0"/>
              <a:t>unteach</a:t>
            </a:r>
            <a:r>
              <a:rPr lang="en-US" dirty="0" smtClean="0"/>
              <a:t> designers their awareness and respect for all people they serve. </a:t>
            </a:r>
          </a:p>
        </p:txBody>
      </p:sp>
    </p:spTree>
    <p:extLst>
      <p:ext uri="{BB962C8B-B14F-4D97-AF65-F5344CB8AC3E}">
        <p14:creationId xmlns:p14="http://schemas.microsoft.com/office/powerpoint/2010/main" val="260992183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0,,17852877_303,00.jpg"/>
          <p:cNvPicPr>
            <a:picLocks noGrp="1" noChangeAspect="1"/>
          </p:cNvPicPr>
          <p:nvPr>
            <p:ph idx="1"/>
          </p:nvPr>
        </p:nvPicPr>
        <p:blipFill>
          <a:blip r:embed="rId2"/>
          <a:stretch>
            <a:fillRect/>
          </a:stretch>
        </p:blipFill>
        <p:spPr>
          <a:xfrm>
            <a:off x="551474" y="1600200"/>
            <a:ext cx="8041051" cy="4525963"/>
          </a:xfrm>
        </p:spPr>
      </p:pic>
    </p:spTree>
    <p:extLst>
      <p:ext uri="{BB962C8B-B14F-4D97-AF65-F5344CB8AC3E}">
        <p14:creationId xmlns:p14="http://schemas.microsoft.com/office/powerpoint/2010/main" val="418188060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58739" y="2911613"/>
            <a:ext cx="7543800" cy="966793"/>
          </a:xfrm>
        </p:spPr>
        <p:txBody>
          <a:bodyPr/>
          <a:lstStyle/>
          <a:p>
            <a:pPr algn="ctr"/>
            <a:r>
              <a:rPr lang="en-US" dirty="0" smtClean="0">
                <a:solidFill>
                  <a:srgbClr val="FF9933"/>
                </a:solidFill>
              </a:rPr>
              <a:t>Thank You!</a:t>
            </a:r>
            <a:endParaRPr lang="en-US" dirty="0">
              <a:solidFill>
                <a:srgbClr val="FF9933"/>
              </a:solidFill>
            </a:endParaRPr>
          </a:p>
        </p:txBody>
      </p:sp>
    </p:spTree>
    <p:extLst>
      <p:ext uri="{BB962C8B-B14F-4D97-AF65-F5344CB8AC3E}">
        <p14:creationId xmlns:p14="http://schemas.microsoft.com/office/powerpoint/2010/main" val="219616522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a:p>
        </p:txBody>
      </p:sp>
      <p:sp>
        <p:nvSpPr>
          <p:cNvPr id="3" name="TextBox 2"/>
          <p:cNvSpPr txBox="1"/>
          <p:nvPr/>
        </p:nvSpPr>
        <p:spPr>
          <a:xfrm>
            <a:off x="0" y="695325"/>
            <a:ext cx="10071100" cy="5509200"/>
          </a:xfrm>
          <a:prstGeom prst="rect">
            <a:avLst/>
          </a:prstGeom>
          <a:noFill/>
        </p:spPr>
        <p:txBody>
          <a:bodyPr>
            <a:spAutoFit/>
          </a:bodyPr>
          <a:lstStyle/>
          <a:p>
            <a:pPr fontAlgn="auto">
              <a:spcBef>
                <a:spcPts val="0"/>
              </a:spcBef>
              <a:spcAft>
                <a:spcPts val="0"/>
              </a:spcAft>
              <a:defRPr/>
            </a:pPr>
            <a:r>
              <a:rPr lang="en-US" sz="3200" dirty="0" smtClean="0">
                <a:latin typeface="Arial" panose="020B0604020202020204" pitchFamily="34" charset="0"/>
                <a:cs typeface="Arial" panose="020B0604020202020204" pitchFamily="34" charset="0"/>
              </a:rPr>
              <a:t>PRELIMINARY CONCLUSIONS FROM </a:t>
            </a:r>
            <a:r>
              <a:rPr lang="en-US" sz="3200" dirty="0">
                <a:latin typeface="Arial" panose="020B0604020202020204" pitchFamily="34" charset="0"/>
                <a:cs typeface="Arial" panose="020B0604020202020204" pitchFamily="34" charset="0"/>
              </a:rPr>
              <a:t>THE BERKELEY </a:t>
            </a:r>
            <a:r>
              <a:rPr lang="en-US" sz="3200" dirty="0" smtClean="0">
                <a:latin typeface="Arial" panose="020B0604020202020204" pitchFamily="34" charset="0"/>
                <a:cs typeface="Arial" panose="020B0604020202020204" pitchFamily="34" charset="0"/>
              </a:rPr>
              <a:t>PRIZE TEACHING </a:t>
            </a:r>
            <a:r>
              <a:rPr lang="en-US" sz="3200" dirty="0">
                <a:latin typeface="Arial" panose="020B0604020202020204" pitchFamily="34" charset="0"/>
                <a:cs typeface="Arial" panose="020B0604020202020204" pitchFamily="34" charset="0"/>
              </a:rPr>
              <a:t>FELLOWSHIPS</a:t>
            </a:r>
          </a:p>
          <a:p>
            <a:pPr fontAlgn="auto">
              <a:spcBef>
                <a:spcPts val="0"/>
              </a:spcBef>
              <a:spcAft>
                <a:spcPts val="0"/>
              </a:spcAft>
              <a:defRPr/>
            </a:pPr>
            <a:endParaRPr lang="en-US" sz="3200" dirty="0">
              <a:latin typeface="Arial" panose="020B0604020202020204" pitchFamily="34" charset="0"/>
              <a:cs typeface="Arial" panose="020B0604020202020204" pitchFamily="34" charset="0"/>
            </a:endParaRPr>
          </a:p>
          <a:p>
            <a:pPr marL="514350" indent="-514350" fontAlgn="auto">
              <a:spcBef>
                <a:spcPts val="0"/>
              </a:spcBef>
              <a:spcAft>
                <a:spcPts val="0"/>
              </a:spcAft>
              <a:buFontTx/>
              <a:buAutoNum type="arabicPeriod"/>
              <a:defRPr/>
            </a:pPr>
            <a:r>
              <a:rPr lang="en-US" sz="3200" dirty="0">
                <a:solidFill>
                  <a:srgbClr val="FF9933"/>
                </a:solidFill>
                <a:latin typeface="Arial" panose="020B0604020202020204" pitchFamily="34" charset="0"/>
                <a:cs typeface="Arial" panose="020B0604020202020204" pitchFamily="34" charset="0"/>
              </a:rPr>
              <a:t>The emphasis must be on place, not studio</a:t>
            </a:r>
          </a:p>
          <a:p>
            <a:pPr marL="514350" indent="-514350" fontAlgn="auto">
              <a:spcBef>
                <a:spcPts val="0"/>
              </a:spcBef>
              <a:spcAft>
                <a:spcPts val="0"/>
              </a:spcAft>
              <a:buFontTx/>
              <a:buAutoNum type="arabicPeriod"/>
              <a:defRPr/>
            </a:pPr>
            <a:r>
              <a:rPr lang="en-US" sz="3200" dirty="0">
                <a:solidFill>
                  <a:srgbClr val="FF9933"/>
                </a:solidFill>
                <a:latin typeface="Arial" panose="020B0604020202020204" pitchFamily="34" charset="0"/>
                <a:cs typeface="Arial" panose="020B0604020202020204" pitchFamily="34" charset="0"/>
              </a:rPr>
              <a:t>User/experts must become an integral part of </a:t>
            </a:r>
          </a:p>
          <a:p>
            <a:pPr fontAlgn="auto">
              <a:spcBef>
                <a:spcPts val="0"/>
              </a:spcBef>
              <a:spcAft>
                <a:spcPts val="0"/>
              </a:spcAft>
              <a:defRPr/>
            </a:pPr>
            <a:r>
              <a:rPr lang="en-US" sz="3200" dirty="0">
                <a:solidFill>
                  <a:srgbClr val="FF9933"/>
                </a:solidFill>
                <a:latin typeface="Arial" panose="020B0604020202020204" pitchFamily="34" charset="0"/>
                <a:cs typeface="Arial" panose="020B0604020202020204" pitchFamily="34" charset="0"/>
              </a:rPr>
              <a:t>     the learning environment; </a:t>
            </a:r>
          </a:p>
          <a:p>
            <a:pPr marL="514350" indent="-514350" fontAlgn="auto">
              <a:spcBef>
                <a:spcPts val="0"/>
              </a:spcBef>
              <a:spcAft>
                <a:spcPts val="0"/>
              </a:spcAft>
              <a:buFontTx/>
              <a:buAutoNum type="arabicPeriod" startAt="3"/>
              <a:defRPr/>
            </a:pPr>
            <a:r>
              <a:rPr lang="en-US" sz="3200" dirty="0">
                <a:solidFill>
                  <a:srgbClr val="FF9933"/>
                </a:solidFill>
                <a:latin typeface="Arial" panose="020B0604020202020204" pitchFamily="34" charset="0"/>
                <a:cs typeface="Arial" panose="020B0604020202020204" pitchFamily="34" charset="0"/>
              </a:rPr>
              <a:t>Different standards must be adopted for course outcomes; and</a:t>
            </a:r>
          </a:p>
          <a:p>
            <a:pPr marL="514350" indent="-514350" fontAlgn="auto">
              <a:spcBef>
                <a:spcPts val="0"/>
              </a:spcBef>
              <a:spcAft>
                <a:spcPts val="0"/>
              </a:spcAft>
              <a:buFontTx/>
              <a:buAutoNum type="arabicPeriod" startAt="3"/>
              <a:defRPr/>
            </a:pPr>
            <a:r>
              <a:rPr lang="en-US" sz="3200" dirty="0">
                <a:solidFill>
                  <a:srgbClr val="FF9933"/>
                </a:solidFill>
                <a:latin typeface="Arial" panose="020B0604020202020204" pitchFamily="34" charset="0"/>
                <a:cs typeface="Arial" panose="020B0604020202020204" pitchFamily="34" charset="0"/>
              </a:rPr>
              <a:t>Social scientists must be (re-)integrated into </a:t>
            </a:r>
          </a:p>
          <a:p>
            <a:pPr fontAlgn="auto">
              <a:spcBef>
                <a:spcPts val="0"/>
              </a:spcBef>
              <a:spcAft>
                <a:spcPts val="0"/>
              </a:spcAft>
              <a:defRPr/>
            </a:pPr>
            <a:r>
              <a:rPr lang="en-US" sz="3200" dirty="0">
                <a:solidFill>
                  <a:srgbClr val="FF9933"/>
                </a:solidFill>
                <a:latin typeface="Arial" panose="020B0604020202020204" pitchFamily="34" charset="0"/>
                <a:cs typeface="Arial" panose="020B0604020202020204" pitchFamily="34" charset="0"/>
              </a:rPr>
              <a:t>     the design process.</a:t>
            </a:r>
          </a:p>
          <a:p>
            <a:pPr fontAlgn="auto">
              <a:spcBef>
                <a:spcPts val="0"/>
              </a:spcBef>
              <a:spcAft>
                <a:spcPts val="0"/>
              </a:spcAft>
              <a:defRPr/>
            </a:pPr>
            <a:endParaRPr lang="en-US" sz="32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dirty="0"/>
          </a:p>
        </p:txBody>
      </p:sp>
      <p:sp>
        <p:nvSpPr>
          <p:cNvPr id="93186" name="TextBox 2"/>
          <p:cNvSpPr txBox="1">
            <a:spLocks noChangeArrowheads="1"/>
          </p:cNvSpPr>
          <p:nvPr/>
        </p:nvSpPr>
        <p:spPr bwMode="auto">
          <a:xfrm>
            <a:off x="1725613" y="2357438"/>
            <a:ext cx="8240712" cy="708025"/>
          </a:xfrm>
          <a:prstGeom prst="rect">
            <a:avLst/>
          </a:prstGeom>
          <a:noFill/>
          <a:ln w="9525">
            <a:noFill/>
            <a:miter lim="800000"/>
            <a:headEnd/>
            <a:tailEnd/>
          </a:ln>
        </p:spPr>
        <p:txBody>
          <a:bodyPr>
            <a:spAutoFit/>
          </a:bodyPr>
          <a:lstStyle/>
          <a:p>
            <a:r>
              <a:rPr lang="en-US" sz="4000"/>
              <a:t> </a:t>
            </a:r>
            <a:r>
              <a:rPr lang="en-US" sz="4000">
                <a:solidFill>
                  <a:srgbClr val="FF9933"/>
                </a:solidFill>
              </a:rPr>
              <a:t>TEACHING EMPATHY</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dirty="0"/>
          </a:p>
        </p:txBody>
      </p:sp>
      <p:pic>
        <p:nvPicPr>
          <p:cNvPr id="94210" name="Picture 2"/>
          <p:cNvPicPr>
            <a:picLocks noChangeAspect="1"/>
          </p:cNvPicPr>
          <p:nvPr/>
        </p:nvPicPr>
        <p:blipFill>
          <a:blip r:embed="rId2" cstate="print"/>
          <a:srcRect/>
          <a:stretch>
            <a:fillRect/>
          </a:stretch>
        </p:blipFill>
        <p:spPr bwMode="auto">
          <a:xfrm>
            <a:off x="1714500" y="1282700"/>
            <a:ext cx="5715000" cy="429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dirty="0"/>
          </a:p>
        </p:txBody>
      </p:sp>
      <p:pic>
        <p:nvPicPr>
          <p:cNvPr id="95234" name="Picture 2"/>
          <p:cNvPicPr>
            <a:picLocks noChangeAspect="1"/>
          </p:cNvPicPr>
          <p:nvPr/>
        </p:nvPicPr>
        <p:blipFill>
          <a:blip r:embed="rId2" cstate="print"/>
          <a:srcRect/>
          <a:stretch>
            <a:fillRect/>
          </a:stretch>
        </p:blipFill>
        <p:spPr bwMode="auto">
          <a:xfrm>
            <a:off x="1719263" y="1193800"/>
            <a:ext cx="5799137" cy="412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endParaRPr lang="en-US"/>
          </a:p>
        </p:txBody>
      </p:sp>
      <p:pic>
        <p:nvPicPr>
          <p:cNvPr id="96258" name="Picture 2" descr="mhtml:file://C:\Users\benja_000\Documents\1.%20My%20Word%20Files%20-%20140719\Berkeley%20Prize\BERKELEY%20PRIZE%20-%20New%20logos,%202012,%20Direct%20page.mht!http://www.berkeleyprize.org/graphics/bpcGraphic_med.jpg"/>
          <p:cNvPicPr>
            <a:picLocks noChangeAspect="1" noChangeArrowheads="1"/>
          </p:cNvPicPr>
          <p:nvPr/>
        </p:nvPicPr>
        <p:blipFill>
          <a:blip r:embed="rId2" cstate="print"/>
          <a:srcRect/>
          <a:stretch>
            <a:fillRect/>
          </a:stretch>
        </p:blipFill>
        <p:spPr bwMode="auto">
          <a:xfrm>
            <a:off x="1457325" y="1133475"/>
            <a:ext cx="6381750" cy="3124200"/>
          </a:xfrm>
          <a:prstGeom prst="rect">
            <a:avLst/>
          </a:prstGeom>
          <a:noFill/>
          <a:ln w="9525">
            <a:noFill/>
            <a:miter lim="800000"/>
            <a:headEnd/>
            <a:tailEnd/>
          </a:ln>
        </p:spPr>
      </p:pic>
      <p:sp>
        <p:nvSpPr>
          <p:cNvPr id="96259" name="TextBox 4"/>
          <p:cNvSpPr txBox="1">
            <a:spLocks noChangeArrowheads="1"/>
          </p:cNvSpPr>
          <p:nvPr/>
        </p:nvSpPr>
        <p:spPr bwMode="auto">
          <a:xfrm>
            <a:off x="2933700" y="4419600"/>
            <a:ext cx="4057650" cy="830263"/>
          </a:xfrm>
          <a:prstGeom prst="rect">
            <a:avLst/>
          </a:prstGeom>
          <a:noFill/>
          <a:ln w="9525">
            <a:noFill/>
            <a:miter lim="800000"/>
            <a:headEnd/>
            <a:tailEnd/>
          </a:ln>
        </p:spPr>
        <p:txBody>
          <a:bodyPr>
            <a:spAutoFit/>
          </a:bodyPr>
          <a:lstStyle/>
          <a:p>
            <a:endParaRPr lang="en-US" sz="2400">
              <a:hlinkClick r:id="rId3"/>
            </a:endParaRPr>
          </a:p>
          <a:p>
            <a:r>
              <a:rPr lang="en-US" sz="2400">
                <a:solidFill>
                  <a:srgbClr val="FF9933"/>
                </a:solidFill>
                <a:hlinkClick r:id="rId3"/>
              </a:rPr>
              <a:t>www.BerkeleyPrize.org</a:t>
            </a:r>
            <a:r>
              <a:rPr lang="en-US" sz="2400">
                <a:solidFill>
                  <a:srgbClr val="FF9933"/>
                </a:solidFill>
              </a:rPr>
              <a:t>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dirty="0"/>
          </a:p>
        </p:txBody>
      </p:sp>
      <p:sp>
        <p:nvSpPr>
          <p:cNvPr id="29698" name="TextBox 3"/>
          <p:cNvSpPr txBox="1">
            <a:spLocks noChangeArrowheads="1"/>
          </p:cNvSpPr>
          <p:nvPr/>
        </p:nvSpPr>
        <p:spPr bwMode="auto">
          <a:xfrm>
            <a:off x="762000" y="1066800"/>
            <a:ext cx="9985375" cy="5848350"/>
          </a:xfrm>
          <a:prstGeom prst="rect">
            <a:avLst/>
          </a:prstGeom>
          <a:noFill/>
          <a:ln w="9525">
            <a:noFill/>
            <a:miter lim="800000"/>
            <a:headEnd/>
            <a:tailEnd/>
          </a:ln>
        </p:spPr>
        <p:txBody>
          <a:bodyPr>
            <a:spAutoFit/>
          </a:bodyPr>
          <a:lstStyle/>
          <a:p>
            <a:r>
              <a:rPr lang="en-US" sz="2800"/>
              <a:t>YEARLY THEMES</a:t>
            </a:r>
          </a:p>
          <a:p>
            <a:endParaRPr lang="en-US"/>
          </a:p>
          <a:p>
            <a:endParaRPr lang="en-US"/>
          </a:p>
          <a:p>
            <a:r>
              <a:rPr lang="en-US">
                <a:solidFill>
                  <a:srgbClr val="FF9933"/>
                </a:solidFill>
              </a:rPr>
              <a:t>THE ARCHITECT MEETS THE NURSING HOME</a:t>
            </a:r>
          </a:p>
          <a:p>
            <a:endParaRPr lang="en-US">
              <a:solidFill>
                <a:srgbClr val="FF9933"/>
              </a:solidFill>
            </a:endParaRPr>
          </a:p>
          <a:p>
            <a:r>
              <a:rPr lang="en-US">
                <a:solidFill>
                  <a:srgbClr val="FF9933"/>
                </a:solidFill>
              </a:rPr>
              <a:t>VALUING THE SACRED</a:t>
            </a:r>
          </a:p>
          <a:p>
            <a:endParaRPr lang="en-US">
              <a:solidFill>
                <a:srgbClr val="FF9933"/>
              </a:solidFill>
            </a:endParaRPr>
          </a:p>
          <a:p>
            <a:r>
              <a:rPr lang="en-US">
                <a:solidFill>
                  <a:srgbClr val="FF9933"/>
                </a:solidFill>
              </a:rPr>
              <a:t>SUSTAINABLE ARCHITECTURE/TRADITIONAL WISDOM</a:t>
            </a:r>
          </a:p>
          <a:p>
            <a:endParaRPr lang="en-US">
              <a:solidFill>
                <a:srgbClr val="FF9933"/>
              </a:solidFill>
            </a:endParaRPr>
          </a:p>
          <a:p>
            <a:r>
              <a:rPr lang="en-US">
                <a:solidFill>
                  <a:srgbClr val="FF9933"/>
                </a:solidFill>
              </a:rPr>
              <a:t>THE ARCHITECT CONFRONTS POVERTY</a:t>
            </a:r>
          </a:p>
          <a:p>
            <a:endParaRPr lang="en-US">
              <a:solidFill>
                <a:srgbClr val="FF9933"/>
              </a:solidFill>
            </a:endParaRPr>
          </a:p>
          <a:p>
            <a:r>
              <a:rPr lang="en-US">
                <a:solidFill>
                  <a:srgbClr val="FF9933"/>
                </a:solidFill>
              </a:rPr>
              <a:t>……</a:t>
            </a:r>
          </a:p>
          <a:p>
            <a:endParaRPr lang="en-US"/>
          </a:p>
          <a:p>
            <a:r>
              <a:rPr lang="en-US" sz="2800"/>
              <a:t>2014</a:t>
            </a:r>
          </a:p>
          <a:p>
            <a:r>
              <a:rPr lang="en-US" sz="2800">
                <a:solidFill>
                  <a:srgbClr val="FF9933"/>
                </a:solidFill>
              </a:rPr>
              <a:t>THE ARCHITECT AND THE ACCESSIBLE CITY</a:t>
            </a:r>
          </a:p>
          <a:p>
            <a:endParaRPr lang="en-US" sz="2800"/>
          </a:p>
          <a:p>
            <a:endParaRPr lang="en-US" sz="2800"/>
          </a:p>
          <a:p>
            <a:endParaRPr lang="en-US"/>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2"/>
          <p:cNvSpPr txBox="1">
            <a:spLocks noChangeArrowheads="1"/>
          </p:cNvSpPr>
          <p:nvPr/>
        </p:nvSpPr>
        <p:spPr bwMode="auto">
          <a:xfrm>
            <a:off x="1500231" y="2879886"/>
            <a:ext cx="12504738" cy="461665"/>
          </a:xfrm>
          <a:prstGeom prst="rect">
            <a:avLst/>
          </a:prstGeom>
          <a:noFill/>
          <a:ln w="9525">
            <a:noFill/>
            <a:miter lim="800000"/>
            <a:headEnd/>
            <a:tailEnd/>
          </a:ln>
        </p:spPr>
        <p:txBody>
          <a:bodyPr>
            <a:spAutoFit/>
          </a:bodyPr>
          <a:lstStyle/>
          <a:p>
            <a:r>
              <a:rPr lang="en-US" sz="2400" dirty="0"/>
              <a:t>Copyright </a:t>
            </a:r>
            <a:r>
              <a:rPr lang="en-US" sz="2400" dirty="0" smtClean="0"/>
              <a:t>© </a:t>
            </a:r>
            <a:r>
              <a:rPr lang="en-US" sz="2400" dirty="0"/>
              <a:t>The BERKELEY PRIZE 2014</a:t>
            </a:r>
          </a:p>
        </p:txBody>
      </p:sp>
    </p:spTree>
    <p:extLst>
      <p:ext uri="{BB962C8B-B14F-4D97-AF65-F5344CB8AC3E}">
        <p14:creationId xmlns:p14="http://schemas.microsoft.com/office/powerpoint/2010/main" val="1720891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762000" y="5834063"/>
            <a:ext cx="4873625" cy="776287"/>
          </a:xfrm>
        </p:spPr>
        <p:txBody>
          <a:bodyPr/>
          <a:lstStyle/>
          <a:p>
            <a:pPr>
              <a:defRPr/>
            </a:pPr>
            <a:endParaRPr lang="en-US"/>
          </a:p>
        </p:txBody>
      </p:sp>
      <p:pic>
        <p:nvPicPr>
          <p:cNvPr id="30722"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9563" y="476250"/>
            <a:ext cx="9826626" cy="553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dirty="0"/>
          </a:p>
        </p:txBody>
      </p:sp>
      <p:sp>
        <p:nvSpPr>
          <p:cNvPr id="3" name="TextBox 2"/>
          <p:cNvSpPr txBox="1"/>
          <p:nvPr/>
        </p:nvSpPr>
        <p:spPr>
          <a:xfrm>
            <a:off x="761999" y="296214"/>
            <a:ext cx="7572103" cy="4370427"/>
          </a:xfrm>
          <a:prstGeom prst="rect">
            <a:avLst/>
          </a:prstGeom>
          <a:noFill/>
        </p:spPr>
        <p:txBody>
          <a:bodyPr wrap="square" rtlCol="0">
            <a:spAutoFit/>
          </a:bodyPr>
          <a:lstStyle/>
          <a:p>
            <a:endParaRPr lang="en-US" sz="2800" dirty="0" smtClean="0"/>
          </a:p>
          <a:p>
            <a:endParaRPr lang="en-US" sz="2800" dirty="0" smtClean="0"/>
          </a:p>
          <a:p>
            <a:endParaRPr lang="en-US" sz="2800" dirty="0"/>
          </a:p>
          <a:p>
            <a:r>
              <a:rPr lang="en-US" sz="2800" dirty="0" smtClean="0"/>
              <a:t>FACULTY </a:t>
            </a:r>
            <a:r>
              <a:rPr lang="en-US" sz="2800" dirty="0"/>
              <a:t>COMPETITIONS</a:t>
            </a:r>
          </a:p>
          <a:p>
            <a:endParaRPr lang="en-US" dirty="0"/>
          </a:p>
          <a:p>
            <a:r>
              <a:rPr lang="en-US" sz="2400" dirty="0" smtClean="0">
                <a:solidFill>
                  <a:srgbClr val="FF9933"/>
                </a:solidFill>
              </a:rPr>
              <a:t>Teaching </a:t>
            </a:r>
            <a:r>
              <a:rPr lang="en-US" sz="2400" dirty="0">
                <a:solidFill>
                  <a:srgbClr val="FF9933"/>
                </a:solidFill>
              </a:rPr>
              <a:t>Fellowships</a:t>
            </a:r>
          </a:p>
          <a:p>
            <a:r>
              <a:rPr lang="en-US" sz="2400" dirty="0"/>
              <a:t> </a:t>
            </a:r>
            <a:r>
              <a:rPr lang="en-US" dirty="0" smtClean="0"/>
              <a:t>2013-2014</a:t>
            </a:r>
          </a:p>
          <a:p>
            <a:endParaRPr lang="en-US" dirty="0"/>
          </a:p>
          <a:p>
            <a:endParaRPr lang="en-US" dirty="0"/>
          </a:p>
          <a:p>
            <a:r>
              <a:rPr lang="en-US" sz="2400" dirty="0" smtClean="0">
                <a:solidFill>
                  <a:srgbClr val="FF9933"/>
                </a:solidFill>
              </a:rPr>
              <a:t>2013 </a:t>
            </a:r>
          </a:p>
          <a:p>
            <a:r>
              <a:rPr lang="en-US" sz="2000" dirty="0" smtClean="0"/>
              <a:t>TEACHING </a:t>
            </a:r>
            <a:r>
              <a:rPr lang="en-US" sz="2000" dirty="0"/>
              <a:t>THE SOCIAL ART OF ARCHITECTURE: UNIVERSAL DESIGN </a:t>
            </a:r>
          </a:p>
        </p:txBody>
      </p:sp>
    </p:spTree>
    <p:extLst>
      <p:ext uri="{BB962C8B-B14F-4D97-AF65-F5344CB8AC3E}">
        <p14:creationId xmlns:p14="http://schemas.microsoft.com/office/powerpoint/2010/main" val="24429784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p:cNvSpPr>
          <p:nvPr>
            <p:ph type="title" idx="4294967295"/>
          </p:nvPr>
        </p:nvSpPr>
        <p:spPr>
          <a:xfrm>
            <a:off x="777875" y="4984750"/>
            <a:ext cx="7543800" cy="1268413"/>
          </a:xfrm>
        </p:spPr>
        <p:txBody>
          <a:bodyPr/>
          <a:lstStyle/>
          <a:p>
            <a:endParaRPr lang="en-US" smtClean="0"/>
          </a:p>
        </p:txBody>
      </p:sp>
      <p:sp>
        <p:nvSpPr>
          <p:cNvPr id="107523" name="Rectangle 3"/>
          <p:cNvSpPr>
            <a:spLocks noGrp="1"/>
          </p:cNvSpPr>
          <p:nvPr>
            <p:ph type="body" idx="4294967295"/>
          </p:nvPr>
        </p:nvSpPr>
        <p:spPr>
          <a:xfrm>
            <a:off x="617538" y="441325"/>
            <a:ext cx="8526462" cy="4387850"/>
          </a:xfrm>
        </p:spPr>
        <p:txBody>
          <a:bodyPr/>
          <a:lstStyle/>
          <a:p>
            <a:pPr marL="0" indent="0">
              <a:lnSpc>
                <a:spcPct val="80000"/>
              </a:lnSpc>
              <a:buNone/>
            </a:pPr>
            <a:r>
              <a:rPr lang="en-US" sz="3200" dirty="0" smtClean="0">
                <a:latin typeface="Arial" charset="0"/>
                <a:cs typeface="Arial" charset="0"/>
              </a:rPr>
              <a:t> </a:t>
            </a:r>
          </a:p>
          <a:p>
            <a:pPr marL="0" indent="0">
              <a:lnSpc>
                <a:spcPct val="80000"/>
              </a:lnSpc>
              <a:buNone/>
            </a:pPr>
            <a:endParaRPr lang="en-US" sz="3200" dirty="0">
              <a:latin typeface="Arial" charset="0"/>
              <a:cs typeface="Arial" charset="0"/>
            </a:endParaRPr>
          </a:p>
          <a:p>
            <a:pPr marL="0" indent="0">
              <a:lnSpc>
                <a:spcPct val="80000"/>
              </a:lnSpc>
              <a:buNone/>
            </a:pPr>
            <a:endParaRPr lang="en-US" sz="3200" dirty="0" smtClean="0">
              <a:latin typeface="Arial" charset="0"/>
              <a:cs typeface="Arial" charset="0"/>
            </a:endParaRPr>
          </a:p>
          <a:p>
            <a:pPr marL="0" indent="0">
              <a:lnSpc>
                <a:spcPct val="80000"/>
              </a:lnSpc>
              <a:buNone/>
            </a:pPr>
            <a:r>
              <a:rPr lang="en-US" sz="3200" dirty="0" smtClean="0">
                <a:latin typeface="Arial" charset="0"/>
                <a:cs typeface="Arial" charset="0"/>
              </a:rPr>
              <a:t>Dedicated to and Coordinated by</a:t>
            </a:r>
          </a:p>
          <a:p>
            <a:pPr marL="0" indent="0">
              <a:lnSpc>
                <a:spcPct val="80000"/>
              </a:lnSpc>
              <a:buNone/>
            </a:pPr>
            <a:r>
              <a:rPr lang="en-US" sz="3200" dirty="0" smtClean="0">
                <a:solidFill>
                  <a:srgbClr val="FFBB01"/>
                </a:solidFill>
                <a:latin typeface="Arial" charset="0"/>
                <a:cs typeface="Arial" charset="0"/>
              </a:rPr>
              <a:t> </a:t>
            </a:r>
          </a:p>
          <a:p>
            <a:pPr marL="0" indent="0">
              <a:lnSpc>
                <a:spcPct val="80000"/>
              </a:lnSpc>
              <a:buNone/>
            </a:pPr>
            <a:r>
              <a:rPr lang="en-US" sz="3200" dirty="0" smtClean="0">
                <a:solidFill>
                  <a:srgbClr val="FF9933"/>
                </a:solidFill>
                <a:latin typeface="Arial" charset="0"/>
                <a:cs typeface="Arial" charset="0"/>
              </a:rPr>
              <a:t>MS. ELAINE OSTROFF, HONORARY AIA </a:t>
            </a:r>
          </a:p>
          <a:p>
            <a:pPr marL="0" indent="0">
              <a:lnSpc>
                <a:spcPct val="80000"/>
              </a:lnSpc>
              <a:buNone/>
            </a:pPr>
            <a:endParaRPr lang="en-US" sz="2800" dirty="0" smtClean="0">
              <a:latin typeface="Arial" charset="0"/>
              <a:cs typeface="Arial" charset="0"/>
            </a:endParaRPr>
          </a:p>
          <a:p>
            <a:pPr marL="0" indent="0">
              <a:lnSpc>
                <a:spcPct val="80000"/>
              </a:lnSpc>
              <a:buNone/>
            </a:pPr>
            <a:r>
              <a:rPr lang="en-US" sz="2800" dirty="0" smtClean="0">
                <a:latin typeface="Arial" charset="0"/>
                <a:cs typeface="Arial" charset="0"/>
              </a:rPr>
              <a:t>Co-founder of Adaptive Environments </a:t>
            </a:r>
          </a:p>
          <a:p>
            <a:pPr marL="0" indent="0">
              <a:lnSpc>
                <a:spcPct val="80000"/>
              </a:lnSpc>
              <a:buNone/>
            </a:pPr>
            <a:r>
              <a:rPr lang="en-US" sz="2800" dirty="0" smtClean="0">
                <a:latin typeface="Arial" charset="0"/>
                <a:cs typeface="Arial" charset="0"/>
              </a:rPr>
              <a:t>(now, Institute for Human Centered Design – IHCD)</a:t>
            </a:r>
          </a:p>
          <a:p>
            <a:pPr marL="0" indent="0">
              <a:lnSpc>
                <a:spcPct val="80000"/>
              </a:lnSpc>
              <a:buNone/>
            </a:pPr>
            <a:endParaRPr lang="en-US" sz="2800" dirty="0" smtClean="0">
              <a:latin typeface="Arial" charset="0"/>
              <a:cs typeface="Arial" charset="0"/>
            </a:endParaRPr>
          </a:p>
          <a:p>
            <a:pPr marL="0" indent="0">
              <a:lnSpc>
                <a:spcPct val="80000"/>
              </a:lnSpc>
              <a:buNone/>
            </a:pPr>
            <a:r>
              <a:rPr lang="en-US" sz="2800" dirty="0" smtClean="0"/>
              <a:t>Creator </a:t>
            </a:r>
            <a:r>
              <a:rPr lang="en-US" sz="2800" dirty="0"/>
              <a:t>of the term “User/expert”</a:t>
            </a:r>
          </a:p>
          <a:p>
            <a:pPr marL="0" indent="0">
              <a:lnSpc>
                <a:spcPct val="80000"/>
              </a:lnSpc>
              <a:buNone/>
            </a:pPr>
            <a:endParaRPr lang="en-US" sz="2800" i="1" dirty="0" smtClean="0">
              <a:latin typeface="Arial" charset="0"/>
              <a:cs typeface="Arial"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762000" y="6427787"/>
            <a:ext cx="4873625" cy="365125"/>
          </a:xfrm>
        </p:spPr>
        <p:txBody>
          <a:bodyPr/>
          <a:lstStyle/>
          <a:p>
            <a:pPr>
              <a:defRPr/>
            </a:pPr>
            <a:endParaRPr lang="en-US" dirty="0"/>
          </a:p>
        </p:txBody>
      </p:sp>
      <p:sp>
        <p:nvSpPr>
          <p:cNvPr id="31746" name="TextBox 2"/>
          <p:cNvSpPr txBox="1">
            <a:spLocks noChangeArrowheads="1"/>
          </p:cNvSpPr>
          <p:nvPr/>
        </p:nvSpPr>
        <p:spPr bwMode="auto">
          <a:xfrm>
            <a:off x="649288" y="517525"/>
            <a:ext cx="13246100" cy="4481513"/>
          </a:xfrm>
          <a:prstGeom prst="rect">
            <a:avLst/>
          </a:prstGeom>
          <a:noFill/>
          <a:ln w="9525">
            <a:noFill/>
            <a:miter lim="800000"/>
            <a:headEnd/>
            <a:tailEnd/>
          </a:ln>
        </p:spPr>
        <p:txBody>
          <a:bodyPr>
            <a:spAutoFit/>
          </a:bodyPr>
          <a:lstStyle/>
          <a:p>
            <a:endParaRPr lang="en-US" sz="3000"/>
          </a:p>
          <a:p>
            <a:endParaRPr lang="en-US" sz="3000"/>
          </a:p>
          <a:p>
            <a:endParaRPr lang="en-US" sz="3000">
              <a:solidFill>
                <a:srgbClr val="FF9933"/>
              </a:solidFill>
            </a:endParaRPr>
          </a:p>
          <a:p>
            <a:r>
              <a:rPr lang="en-US" sz="3000">
                <a:solidFill>
                  <a:srgbClr val="FF9933"/>
                </a:solidFill>
              </a:rPr>
              <a:t>FIVE</a:t>
            </a:r>
            <a:r>
              <a:rPr lang="en-US" sz="3000"/>
              <a:t> TEACHING FELLOWSHIPS WERE </a:t>
            </a:r>
          </a:p>
          <a:p>
            <a:r>
              <a:rPr lang="en-US" sz="3000"/>
              <a:t>AWARDED</a:t>
            </a:r>
          </a:p>
          <a:p>
            <a:endParaRPr lang="en-US" sz="3000"/>
          </a:p>
          <a:p>
            <a:r>
              <a:rPr lang="en-US" sz="3000">
                <a:solidFill>
                  <a:srgbClr val="FF9933"/>
                </a:solidFill>
              </a:rPr>
              <a:t>ONE</a:t>
            </a:r>
            <a:r>
              <a:rPr lang="en-US" sz="3000"/>
              <a:t> ASSOCIATE TEACHING FELLOWSHIP </a:t>
            </a:r>
          </a:p>
          <a:p>
            <a:r>
              <a:rPr lang="en-US" sz="3000"/>
              <a:t>WAS AWARDED</a:t>
            </a:r>
          </a:p>
          <a:p>
            <a:endParaRPr lang="en-US" sz="3000"/>
          </a:p>
          <a:p>
            <a:endParaRPr lang="en-US">
              <a:latin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dirty="0"/>
          </a:p>
        </p:txBody>
      </p:sp>
      <p:pic>
        <p:nvPicPr>
          <p:cNvPr id="32770" name="Picture 2" descr="C:\Users\Benjamic\AppData\Local\Microsoft\Windows\INetCache\Content.Outlook\GSJZTQBE\teaching_fellowship (2).jpg"/>
          <p:cNvPicPr>
            <a:picLocks noChangeAspect="1" noChangeArrowheads="1"/>
          </p:cNvPicPr>
          <p:nvPr/>
        </p:nvPicPr>
        <p:blipFill>
          <a:blip r:embed="rId2" cstate="print"/>
          <a:srcRect/>
          <a:stretch>
            <a:fillRect/>
          </a:stretch>
        </p:blipFill>
        <p:spPr bwMode="auto">
          <a:xfrm>
            <a:off x="2325688" y="1282700"/>
            <a:ext cx="4492625" cy="429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a:p>
        </p:txBody>
      </p:sp>
      <p:sp>
        <p:nvSpPr>
          <p:cNvPr id="33794" name="TextBox 2"/>
          <p:cNvSpPr txBox="1">
            <a:spLocks noChangeArrowheads="1"/>
          </p:cNvSpPr>
          <p:nvPr/>
        </p:nvSpPr>
        <p:spPr bwMode="auto">
          <a:xfrm>
            <a:off x="762000" y="1558925"/>
            <a:ext cx="6346825" cy="3662363"/>
          </a:xfrm>
          <a:prstGeom prst="rect">
            <a:avLst/>
          </a:prstGeom>
          <a:noFill/>
          <a:ln w="9525">
            <a:noFill/>
            <a:miter lim="800000"/>
            <a:headEnd/>
            <a:tailEnd/>
          </a:ln>
        </p:spPr>
        <p:txBody>
          <a:bodyPr>
            <a:spAutoFit/>
          </a:bodyPr>
          <a:lstStyle/>
          <a:p>
            <a:r>
              <a:rPr lang="en-US" altLang="en-US" sz="4000">
                <a:solidFill>
                  <a:srgbClr val="FF9933"/>
                </a:solidFill>
              </a:rPr>
              <a:t>Mr. Allan K. Birabi, Ph.D.</a:t>
            </a:r>
          </a:p>
          <a:p>
            <a:r>
              <a:rPr lang="en-US" sz="3200"/>
              <a:t>Senior Lecturer</a:t>
            </a:r>
          </a:p>
          <a:p>
            <a:r>
              <a:rPr lang="en-US" sz="3200"/>
              <a:t>MAKERERE UNIVERSITY </a:t>
            </a:r>
          </a:p>
          <a:p>
            <a:r>
              <a:rPr lang="en-US" sz="3200"/>
              <a:t>Department of Architecture and Physical Planning</a:t>
            </a:r>
          </a:p>
          <a:p>
            <a:endParaRPr lang="en-US" altLang="en-US" sz="3200"/>
          </a:p>
          <a:p>
            <a:r>
              <a:rPr lang="en-US" altLang="en-US" sz="3200"/>
              <a:t>Kampala, Uganda </a:t>
            </a:r>
            <a:endParaRPr lang="en-US" sz="320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a:p>
        </p:txBody>
      </p:sp>
      <p:sp>
        <p:nvSpPr>
          <p:cNvPr id="34818" name="TextBox 2"/>
          <p:cNvSpPr txBox="1">
            <a:spLocks noChangeArrowheads="1"/>
          </p:cNvSpPr>
          <p:nvPr/>
        </p:nvSpPr>
        <p:spPr bwMode="auto">
          <a:xfrm>
            <a:off x="762000" y="-373063"/>
            <a:ext cx="7840663" cy="6492876"/>
          </a:xfrm>
          <a:prstGeom prst="rect">
            <a:avLst/>
          </a:prstGeom>
          <a:noFill/>
          <a:ln w="9525">
            <a:noFill/>
            <a:miter lim="800000"/>
            <a:headEnd/>
            <a:tailEnd/>
          </a:ln>
        </p:spPr>
        <p:txBody>
          <a:bodyPr>
            <a:spAutoFit/>
          </a:bodyPr>
          <a:lstStyle/>
          <a:p>
            <a:endParaRPr lang="en-US" sz="4000">
              <a:solidFill>
                <a:srgbClr val="FF9933"/>
              </a:solidFill>
            </a:endParaRPr>
          </a:p>
          <a:p>
            <a:endParaRPr lang="en-US" sz="4000">
              <a:solidFill>
                <a:srgbClr val="FF9933"/>
              </a:solidFill>
            </a:endParaRPr>
          </a:p>
          <a:p>
            <a:r>
              <a:rPr lang="en-US" sz="4000">
                <a:solidFill>
                  <a:srgbClr val="FF9933"/>
                </a:solidFill>
              </a:rPr>
              <a:t>Ms. Eve A. Edelstein, Ph.D., Associate AIA</a:t>
            </a:r>
            <a:endParaRPr lang="en-US" sz="3200"/>
          </a:p>
          <a:p>
            <a:r>
              <a:rPr lang="en-US" sz="3200"/>
              <a:t>Associate Professor </a:t>
            </a:r>
          </a:p>
          <a:p>
            <a:r>
              <a:rPr lang="en-US" sz="3200"/>
              <a:t>UNIVERSITY OF ARIZONA</a:t>
            </a:r>
          </a:p>
          <a:p>
            <a:r>
              <a:rPr lang="en-US" sz="3200"/>
              <a:t>College of Architecture, Planning and Landscape </a:t>
            </a:r>
          </a:p>
          <a:p>
            <a:r>
              <a:rPr lang="en-US" sz="3200"/>
              <a:t>Tucson, Arizona, USA</a:t>
            </a:r>
          </a:p>
          <a:p>
            <a:endParaRPr lang="en-US" sz="3200"/>
          </a:p>
          <a:p>
            <a:r>
              <a:rPr lang="en-US" sz="3200"/>
              <a:t>(Now, at the NewSchool of Architecture</a:t>
            </a:r>
          </a:p>
          <a:p>
            <a:r>
              <a:rPr lang="en-US" sz="3200"/>
              <a:t>And Design, San Diego, California, U.S.A</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a:p>
        </p:txBody>
      </p:sp>
      <p:sp>
        <p:nvSpPr>
          <p:cNvPr id="18434" name="TextBox 2"/>
          <p:cNvSpPr txBox="1">
            <a:spLocks noChangeArrowheads="1"/>
          </p:cNvSpPr>
          <p:nvPr/>
        </p:nvSpPr>
        <p:spPr bwMode="auto">
          <a:xfrm>
            <a:off x="0" y="957263"/>
            <a:ext cx="10545763" cy="4402137"/>
          </a:xfrm>
          <a:prstGeom prst="rect">
            <a:avLst/>
          </a:prstGeom>
          <a:noFill/>
          <a:ln w="9525">
            <a:noFill/>
            <a:miter lim="800000"/>
            <a:headEnd/>
            <a:tailEnd/>
          </a:ln>
        </p:spPr>
        <p:txBody>
          <a:bodyPr>
            <a:spAutoFit/>
          </a:bodyPr>
          <a:lstStyle/>
          <a:p>
            <a:pPr marL="639763"/>
            <a:r>
              <a:rPr lang="en-US" sz="4000"/>
              <a:t>The International </a:t>
            </a:r>
          </a:p>
          <a:p>
            <a:pPr marL="639763" algn="ctr"/>
            <a:endParaRPr lang="en-US" sz="4000">
              <a:solidFill>
                <a:srgbClr val="FFC000"/>
              </a:solidFill>
            </a:endParaRPr>
          </a:p>
          <a:p>
            <a:pPr marL="639763"/>
            <a:r>
              <a:rPr lang="en-US" sz="4000">
                <a:solidFill>
                  <a:srgbClr val="FF9933"/>
                </a:solidFill>
              </a:rPr>
              <a:t>BERKELEY UNDERGRADUATE </a:t>
            </a:r>
          </a:p>
          <a:p>
            <a:pPr marL="639763"/>
            <a:r>
              <a:rPr lang="en-US" sz="4000">
                <a:solidFill>
                  <a:srgbClr val="FF9933"/>
                </a:solidFill>
              </a:rPr>
              <a:t>PRIZE FOR ARCHITECTURAL </a:t>
            </a:r>
          </a:p>
          <a:p>
            <a:pPr marL="639763"/>
            <a:r>
              <a:rPr lang="en-US" sz="4000">
                <a:solidFill>
                  <a:srgbClr val="FF9933"/>
                </a:solidFill>
              </a:rPr>
              <a:t>DESIGN EXCELLENCE</a:t>
            </a:r>
          </a:p>
          <a:p>
            <a:pPr marL="639763"/>
            <a:endParaRPr lang="en-US" sz="4000"/>
          </a:p>
          <a:p>
            <a:pPr marL="639763"/>
            <a:r>
              <a:rPr lang="en-US" sz="3200"/>
              <a:t>1997 - 2014</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dirty="0"/>
          </a:p>
        </p:txBody>
      </p:sp>
      <p:sp>
        <p:nvSpPr>
          <p:cNvPr id="35842" name="TextBox 2"/>
          <p:cNvSpPr txBox="1">
            <a:spLocks noChangeArrowheads="1"/>
          </p:cNvSpPr>
          <p:nvPr/>
        </p:nvSpPr>
        <p:spPr bwMode="auto">
          <a:xfrm>
            <a:off x="722313" y="1590675"/>
            <a:ext cx="6218237" cy="4000500"/>
          </a:xfrm>
          <a:prstGeom prst="rect">
            <a:avLst/>
          </a:prstGeom>
          <a:noFill/>
          <a:ln w="9525">
            <a:noFill/>
            <a:miter lim="800000"/>
            <a:headEnd/>
            <a:tailEnd/>
          </a:ln>
        </p:spPr>
        <p:txBody>
          <a:bodyPr wrap="none">
            <a:spAutoFit/>
          </a:bodyPr>
          <a:lstStyle/>
          <a:p>
            <a:r>
              <a:rPr lang="en-US">
                <a:latin typeface="Times New Roman" pitchFamily="18" charset="0"/>
              </a:rPr>
              <a:t> </a:t>
            </a:r>
            <a:r>
              <a:rPr lang="en-US" sz="4000">
                <a:solidFill>
                  <a:srgbClr val="FF9933"/>
                </a:solidFill>
              </a:rPr>
              <a:t>Mr. Ajay Khare, Ph.D.</a:t>
            </a:r>
          </a:p>
          <a:p>
            <a:r>
              <a:rPr lang="en-US" sz="3200"/>
              <a:t>Founder-Director </a:t>
            </a:r>
            <a:endParaRPr lang="en-US" sz="3200">
              <a:solidFill>
                <a:srgbClr val="FF9933"/>
              </a:solidFill>
            </a:endParaRPr>
          </a:p>
          <a:p>
            <a:r>
              <a:rPr lang="en-US" sz="3200"/>
              <a:t>SCHOOL OF PLANNING AND </a:t>
            </a:r>
          </a:p>
          <a:p>
            <a:r>
              <a:rPr lang="en-US" sz="3200"/>
              <a:t>ARCHITECTURE</a:t>
            </a:r>
          </a:p>
          <a:p>
            <a:endParaRPr lang="en-US" sz="3200"/>
          </a:p>
          <a:p>
            <a:r>
              <a:rPr lang="en-US" sz="3200"/>
              <a:t>Bhopal, India                                </a:t>
            </a:r>
          </a:p>
          <a:p>
            <a:endParaRPr lang="en-US">
              <a:latin typeface="Times New Roman" pitchFamily="18" charset="0"/>
            </a:endParaRPr>
          </a:p>
          <a:p>
            <a:endParaRPr lang="en-US">
              <a:latin typeface="Times New Roman" pitchFamily="18" charset="0"/>
            </a:endParaRPr>
          </a:p>
          <a:p>
            <a:endParaRPr lang="en-US">
              <a:latin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dirty="0"/>
          </a:p>
        </p:txBody>
      </p:sp>
      <p:sp>
        <p:nvSpPr>
          <p:cNvPr id="36866" name="TextBox 2"/>
          <p:cNvSpPr txBox="1">
            <a:spLocks noChangeArrowheads="1"/>
          </p:cNvSpPr>
          <p:nvPr/>
        </p:nvSpPr>
        <p:spPr bwMode="auto">
          <a:xfrm>
            <a:off x="708025" y="1365250"/>
            <a:ext cx="9931400" cy="4154488"/>
          </a:xfrm>
          <a:prstGeom prst="rect">
            <a:avLst/>
          </a:prstGeom>
          <a:noFill/>
          <a:ln w="9525">
            <a:noFill/>
            <a:miter lim="800000"/>
            <a:headEnd/>
            <a:tailEnd/>
          </a:ln>
        </p:spPr>
        <p:txBody>
          <a:bodyPr>
            <a:spAutoFit/>
          </a:bodyPr>
          <a:lstStyle/>
          <a:p>
            <a:r>
              <a:rPr lang="en-US" sz="4000" dirty="0">
                <a:solidFill>
                  <a:srgbClr val="FF9933"/>
                </a:solidFill>
              </a:rPr>
              <a:t>Ms. Alex MacLaren </a:t>
            </a:r>
          </a:p>
          <a:p>
            <a:r>
              <a:rPr lang="en-US" sz="3200" dirty="0"/>
              <a:t>Design Tutor </a:t>
            </a:r>
          </a:p>
          <a:p>
            <a:r>
              <a:rPr lang="en-US" sz="3200" dirty="0"/>
              <a:t>EDINBURGH SCHOOL OF ARCHITECTURE</a:t>
            </a:r>
          </a:p>
          <a:p>
            <a:r>
              <a:rPr lang="en-US" sz="3200" dirty="0"/>
              <a:t>AND LANDSCAPE ARCHITECTURE </a:t>
            </a:r>
          </a:p>
          <a:p>
            <a:r>
              <a:rPr lang="en-US" sz="3200" dirty="0"/>
              <a:t>(ESALA)</a:t>
            </a:r>
          </a:p>
          <a:p>
            <a:endParaRPr lang="en-US" sz="3200" dirty="0"/>
          </a:p>
          <a:p>
            <a:r>
              <a:rPr lang="en-US" sz="3200" dirty="0"/>
              <a:t>Edinburgh, Scotland </a:t>
            </a:r>
          </a:p>
          <a:p>
            <a:r>
              <a:rPr lang="en-US" sz="3200" dirty="0"/>
              <a:t>United Kingdom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dirty="0"/>
          </a:p>
        </p:txBody>
      </p:sp>
      <p:sp>
        <p:nvSpPr>
          <p:cNvPr id="3" name="TextBox 2"/>
          <p:cNvSpPr txBox="1"/>
          <p:nvPr/>
        </p:nvSpPr>
        <p:spPr>
          <a:xfrm>
            <a:off x="669701" y="1133342"/>
            <a:ext cx="7522889" cy="3662541"/>
          </a:xfrm>
          <a:prstGeom prst="rect">
            <a:avLst/>
          </a:prstGeom>
          <a:noFill/>
        </p:spPr>
        <p:txBody>
          <a:bodyPr wrap="square" rtlCol="0">
            <a:spAutoFit/>
          </a:bodyPr>
          <a:lstStyle/>
          <a:p>
            <a:r>
              <a:rPr lang="en-US" sz="4000" dirty="0" smtClean="0">
                <a:solidFill>
                  <a:srgbClr val="FF9933"/>
                </a:solidFill>
              </a:rPr>
              <a:t>Mr. Josh </a:t>
            </a:r>
            <a:r>
              <a:rPr lang="en-US" sz="4000" dirty="0" err="1" smtClean="0">
                <a:solidFill>
                  <a:srgbClr val="FF9933"/>
                </a:solidFill>
              </a:rPr>
              <a:t>Safdie</a:t>
            </a:r>
            <a:r>
              <a:rPr lang="en-US" sz="4000" dirty="0" smtClean="0">
                <a:solidFill>
                  <a:srgbClr val="FF9933"/>
                </a:solidFill>
              </a:rPr>
              <a:t>, Associate AIA</a:t>
            </a:r>
            <a:endParaRPr lang="en-US" sz="4000" dirty="0">
              <a:solidFill>
                <a:srgbClr val="FF9933"/>
              </a:solidFill>
            </a:endParaRPr>
          </a:p>
          <a:p>
            <a:r>
              <a:rPr lang="en-US" sz="3200" dirty="0" smtClean="0"/>
              <a:t>Adjunct Faculty Member</a:t>
            </a:r>
            <a:endParaRPr lang="en-US" sz="3200" dirty="0"/>
          </a:p>
          <a:p>
            <a:r>
              <a:rPr lang="en-US" sz="3200" dirty="0" smtClean="0"/>
              <a:t>MASSACHUSETTS COLLEGE OF ART AND DESIGN (</a:t>
            </a:r>
            <a:r>
              <a:rPr lang="en-US" sz="3200" dirty="0" err="1" smtClean="0"/>
              <a:t>MassArt</a:t>
            </a:r>
            <a:r>
              <a:rPr lang="en-US" sz="3200" dirty="0" smtClean="0"/>
              <a:t>)</a:t>
            </a:r>
            <a:endParaRPr lang="en-US" sz="3200" dirty="0"/>
          </a:p>
          <a:p>
            <a:endParaRPr lang="en-US" sz="3200" dirty="0"/>
          </a:p>
          <a:p>
            <a:r>
              <a:rPr lang="en-US" sz="3200" dirty="0" smtClean="0"/>
              <a:t>Boston, Massachusetts</a:t>
            </a:r>
            <a:endParaRPr lang="en-US" sz="3200" dirty="0"/>
          </a:p>
          <a:p>
            <a:r>
              <a:rPr lang="en-US" sz="3200" dirty="0" smtClean="0"/>
              <a:t>U.S.A.                                   </a:t>
            </a:r>
            <a:endParaRPr lang="en-US" sz="3200" dirty="0"/>
          </a:p>
        </p:txBody>
      </p:sp>
    </p:spTree>
    <p:extLst>
      <p:ext uri="{BB962C8B-B14F-4D97-AF65-F5344CB8AC3E}">
        <p14:creationId xmlns:p14="http://schemas.microsoft.com/office/powerpoint/2010/main" val="31551521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a:p>
        </p:txBody>
      </p:sp>
      <p:sp>
        <p:nvSpPr>
          <p:cNvPr id="38914" name="TextBox 2"/>
          <p:cNvSpPr txBox="1">
            <a:spLocks noChangeArrowheads="1"/>
          </p:cNvSpPr>
          <p:nvPr/>
        </p:nvSpPr>
        <p:spPr bwMode="auto">
          <a:xfrm>
            <a:off x="762000" y="1749425"/>
            <a:ext cx="8767763" cy="3940175"/>
          </a:xfrm>
          <a:prstGeom prst="rect">
            <a:avLst/>
          </a:prstGeom>
          <a:noFill/>
          <a:ln w="9525">
            <a:noFill/>
            <a:miter lim="800000"/>
            <a:headEnd/>
            <a:tailEnd/>
          </a:ln>
        </p:spPr>
        <p:txBody>
          <a:bodyPr>
            <a:spAutoFit/>
          </a:bodyPr>
          <a:lstStyle/>
          <a:p>
            <a:r>
              <a:rPr lang="en-US" sz="4000">
                <a:solidFill>
                  <a:srgbClr val="FF9933"/>
                </a:solidFill>
              </a:rPr>
              <a:t>Mr. Faiq Mari</a:t>
            </a:r>
          </a:p>
          <a:p>
            <a:r>
              <a:rPr lang="en-US" sz="3200"/>
              <a:t>Teaching and Research Assistant</a:t>
            </a:r>
          </a:p>
          <a:p>
            <a:r>
              <a:rPr lang="en-US" sz="3200"/>
              <a:t>Department of Architecture</a:t>
            </a:r>
          </a:p>
          <a:p>
            <a:r>
              <a:rPr lang="en-US" sz="3200"/>
              <a:t>Faculty of Engineering</a:t>
            </a:r>
          </a:p>
          <a:p>
            <a:r>
              <a:rPr lang="en-US" sz="3200"/>
              <a:t>BIRZEIT UNIVERSITY</a:t>
            </a:r>
          </a:p>
          <a:p>
            <a:r>
              <a:rPr lang="en-US" sz="3200"/>
              <a:t> </a:t>
            </a:r>
          </a:p>
          <a:p>
            <a:r>
              <a:rPr lang="en-US" sz="3200"/>
              <a:t>Palestine</a:t>
            </a:r>
          </a:p>
          <a:p>
            <a:r>
              <a:rPr lang="en-US">
                <a:latin typeface="Times New Roman" pitchFamily="18" charset="0"/>
              </a:rPr>
              <a:t>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a:p>
        </p:txBody>
      </p:sp>
      <p:sp>
        <p:nvSpPr>
          <p:cNvPr id="40962" name="TextBox 2"/>
          <p:cNvSpPr txBox="1">
            <a:spLocks noChangeArrowheads="1"/>
          </p:cNvSpPr>
          <p:nvPr/>
        </p:nvSpPr>
        <p:spPr bwMode="auto">
          <a:xfrm>
            <a:off x="762000" y="1422400"/>
            <a:ext cx="8334375" cy="3540125"/>
          </a:xfrm>
          <a:prstGeom prst="rect">
            <a:avLst/>
          </a:prstGeom>
          <a:noFill/>
          <a:ln w="9525">
            <a:noFill/>
            <a:miter lim="800000"/>
            <a:headEnd/>
            <a:tailEnd/>
          </a:ln>
        </p:spPr>
        <p:txBody>
          <a:bodyPr>
            <a:spAutoFit/>
          </a:bodyPr>
          <a:lstStyle/>
          <a:p>
            <a:r>
              <a:rPr lang="en-US" sz="3200">
                <a:solidFill>
                  <a:srgbClr val="FF9933"/>
                </a:solidFill>
              </a:rPr>
              <a:t>AREAS OF AGREEMENT</a:t>
            </a:r>
          </a:p>
          <a:p>
            <a:endParaRPr lang="en-US" sz="3200"/>
          </a:p>
          <a:p>
            <a:r>
              <a:rPr lang="en-US" sz="3200"/>
              <a:t>(Not Just) Accessibility </a:t>
            </a:r>
          </a:p>
          <a:p>
            <a:r>
              <a:rPr lang="en-US" sz="3200"/>
              <a:t>(Not Just) Universal Design </a:t>
            </a:r>
          </a:p>
          <a:p>
            <a:r>
              <a:rPr lang="en-US" sz="3200"/>
              <a:t>(Not Just) Inclusive Design </a:t>
            </a:r>
          </a:p>
          <a:p>
            <a:endParaRPr lang="en-US" sz="3200"/>
          </a:p>
          <a:p>
            <a:r>
              <a:rPr lang="en-US" sz="3200"/>
              <a:t>Human-Centered Architecture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a:p>
        </p:txBody>
      </p:sp>
      <p:sp>
        <p:nvSpPr>
          <p:cNvPr id="41986" name="TextBox 2"/>
          <p:cNvSpPr txBox="1">
            <a:spLocks noChangeArrowheads="1"/>
          </p:cNvSpPr>
          <p:nvPr/>
        </p:nvSpPr>
        <p:spPr bwMode="auto">
          <a:xfrm>
            <a:off x="762000" y="1295400"/>
            <a:ext cx="8294688" cy="2954338"/>
          </a:xfrm>
          <a:prstGeom prst="rect">
            <a:avLst/>
          </a:prstGeom>
          <a:noFill/>
          <a:ln w="9525">
            <a:noFill/>
            <a:miter lim="800000"/>
            <a:headEnd/>
            <a:tailEnd/>
          </a:ln>
        </p:spPr>
        <p:txBody>
          <a:bodyPr>
            <a:spAutoFit/>
          </a:bodyPr>
          <a:lstStyle/>
          <a:p>
            <a:r>
              <a:rPr lang="en-US" altLang="en-US" sz="4000">
                <a:solidFill>
                  <a:srgbClr val="FF9933"/>
                </a:solidFill>
              </a:rPr>
              <a:t>Mr. Allan K. Birabi, Ph.D.</a:t>
            </a:r>
          </a:p>
          <a:p>
            <a:endParaRPr lang="en-US">
              <a:latin typeface="Times New Roman" pitchFamily="18" charset="0"/>
            </a:endParaRPr>
          </a:p>
          <a:p>
            <a:endParaRPr lang="en-US" sz="3200">
              <a:latin typeface="Times New Roman" pitchFamily="18" charset="0"/>
            </a:endParaRPr>
          </a:p>
          <a:p>
            <a:r>
              <a:rPr lang="en-US" sz="3200"/>
              <a:t>Summary presented by Benjamin Clavan</a:t>
            </a:r>
          </a:p>
          <a:p>
            <a:endParaRPr lang="en-US" sz="3200"/>
          </a:p>
          <a:p>
            <a:r>
              <a:rPr lang="en-US" sz="3200"/>
              <a:t>Full paper available in the Proceedings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a:p>
        </p:txBody>
      </p:sp>
      <p:pic>
        <p:nvPicPr>
          <p:cNvPr id="43010" name="Picture 2"/>
          <p:cNvPicPr>
            <a:picLocks noChangeAspect="1" noChangeArrowheads="1"/>
          </p:cNvPicPr>
          <p:nvPr/>
        </p:nvPicPr>
        <p:blipFill>
          <a:blip r:embed="rId2" cstate="email">
            <a:lum bright="-14000" contrast="30000"/>
            <a:extLst>
              <a:ext uri="{28A0092B-C50C-407E-A947-70E740481C1C}">
                <a14:useLocalDpi xmlns:a14="http://schemas.microsoft.com/office/drawing/2010/main"/>
              </a:ext>
            </a:extLst>
          </a:blip>
          <a:srcRect/>
          <a:stretch>
            <a:fillRect/>
          </a:stretch>
        </p:blipFill>
        <p:spPr bwMode="auto">
          <a:xfrm>
            <a:off x="2393950" y="1781175"/>
            <a:ext cx="4356100" cy="3295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a:p>
        </p:txBody>
      </p:sp>
      <p:pic>
        <p:nvPicPr>
          <p:cNvPr id="44034" name="Picture 2" descr="D:\Yr I Universal Design Assessment\IMG_036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49525" y="1725613"/>
            <a:ext cx="3838575" cy="2447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a:p>
        </p:txBody>
      </p:sp>
      <p:pic>
        <p:nvPicPr>
          <p:cNvPr id="45058" name="Picture 2"/>
          <p:cNvPicPr>
            <a:picLocks noChangeAspect="1" noChangeArrowheads="1"/>
          </p:cNvPicPr>
          <p:nvPr/>
        </p:nvPicPr>
        <p:blipFill>
          <a:blip r:embed="rId2" cstate="print">
            <a:lum bright="-10000" contrast="10000"/>
          </a:blip>
          <a:srcRect r="2855" b="34094"/>
          <a:stretch>
            <a:fillRect/>
          </a:stretch>
        </p:blipFill>
        <p:spPr bwMode="auto">
          <a:xfrm>
            <a:off x="2581275" y="1712913"/>
            <a:ext cx="4051300" cy="2486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a:p>
        </p:txBody>
      </p:sp>
      <p:sp>
        <p:nvSpPr>
          <p:cNvPr id="46082" name="TextBox 2"/>
          <p:cNvSpPr txBox="1">
            <a:spLocks noChangeArrowheads="1"/>
          </p:cNvSpPr>
          <p:nvPr/>
        </p:nvSpPr>
        <p:spPr bwMode="auto">
          <a:xfrm>
            <a:off x="762000" y="1312863"/>
            <a:ext cx="7969250" cy="3078162"/>
          </a:xfrm>
          <a:prstGeom prst="rect">
            <a:avLst/>
          </a:prstGeom>
          <a:noFill/>
          <a:ln w="9525">
            <a:noFill/>
            <a:miter lim="800000"/>
            <a:headEnd/>
            <a:tailEnd/>
          </a:ln>
        </p:spPr>
        <p:txBody>
          <a:bodyPr>
            <a:spAutoFit/>
          </a:bodyPr>
          <a:lstStyle/>
          <a:p>
            <a:r>
              <a:rPr lang="en-US" altLang="en-US" sz="4000">
                <a:solidFill>
                  <a:srgbClr val="FF9933"/>
                </a:solidFill>
              </a:rPr>
              <a:t>Ms. Eve Edelstein, Ph.D.</a:t>
            </a:r>
          </a:p>
          <a:p>
            <a:endParaRPr lang="en-US" sz="4000">
              <a:latin typeface="Times New Roman" pitchFamily="18" charset="0"/>
            </a:endParaRPr>
          </a:p>
          <a:p>
            <a:endParaRPr lang="en-US">
              <a:latin typeface="Times New Roman" pitchFamily="18" charset="0"/>
            </a:endParaRPr>
          </a:p>
          <a:p>
            <a:r>
              <a:rPr lang="en-US" sz="3200"/>
              <a:t>Summary presented by Benjamin Clavan</a:t>
            </a:r>
          </a:p>
          <a:p>
            <a:endParaRPr lang="en-US" sz="3200"/>
          </a:p>
          <a:p>
            <a:r>
              <a:rPr lang="en-US" sz="3200"/>
              <a:t>Full paper available in the Proceedings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dirty="0"/>
          </a:p>
        </p:txBody>
      </p:sp>
      <p:sp>
        <p:nvSpPr>
          <p:cNvPr id="19458" name="TextBox 2"/>
          <p:cNvSpPr txBox="1">
            <a:spLocks noChangeArrowheads="1"/>
          </p:cNvSpPr>
          <p:nvPr/>
        </p:nvSpPr>
        <p:spPr bwMode="auto">
          <a:xfrm>
            <a:off x="762000" y="782638"/>
            <a:ext cx="12504738" cy="4770437"/>
          </a:xfrm>
          <a:prstGeom prst="rect">
            <a:avLst/>
          </a:prstGeom>
          <a:noFill/>
          <a:ln w="9525">
            <a:noFill/>
            <a:miter lim="800000"/>
            <a:headEnd/>
            <a:tailEnd/>
          </a:ln>
        </p:spPr>
        <p:txBody>
          <a:bodyPr>
            <a:spAutoFit/>
          </a:bodyPr>
          <a:lstStyle/>
          <a:p>
            <a:r>
              <a:rPr lang="en-US" sz="2400"/>
              <a:t>FOUNDED BY: </a:t>
            </a:r>
          </a:p>
          <a:p>
            <a:endParaRPr lang="en-US" sz="2400"/>
          </a:p>
          <a:p>
            <a:r>
              <a:rPr lang="en-US" sz="3200">
                <a:solidFill>
                  <a:srgbClr val="FF6600"/>
                </a:solidFill>
              </a:rPr>
              <a:t>RAYMOND LIFCHEZ</a:t>
            </a:r>
          </a:p>
          <a:p>
            <a:r>
              <a:rPr lang="en-US" sz="2400"/>
              <a:t>Professor of Architecture and City &amp; Regional Planning</a:t>
            </a:r>
          </a:p>
          <a:p>
            <a:r>
              <a:rPr lang="en-US" sz="2400"/>
              <a:t>University of California, Berkeley</a:t>
            </a:r>
          </a:p>
          <a:p>
            <a:r>
              <a:rPr lang="en-US" sz="2400"/>
              <a:t>U.S.A.</a:t>
            </a:r>
          </a:p>
          <a:p>
            <a:endParaRPr lang="en-US" sz="2400"/>
          </a:p>
          <a:p>
            <a:r>
              <a:rPr lang="en-US" sz="2400"/>
              <a:t>DEDICATED TO HIS WIFE:</a:t>
            </a:r>
          </a:p>
          <a:p>
            <a:endParaRPr lang="en-US" sz="2400"/>
          </a:p>
          <a:p>
            <a:r>
              <a:rPr lang="en-US" sz="3200">
                <a:solidFill>
                  <a:srgbClr val="FF6600"/>
                </a:solidFill>
              </a:rPr>
              <a:t>Judith Lee Stronach</a:t>
            </a:r>
            <a:r>
              <a:rPr lang="en-US" sz="2400"/>
              <a:t/>
            </a:r>
            <a:br>
              <a:rPr lang="en-US" sz="2400"/>
            </a:br>
            <a:r>
              <a:rPr lang="en-US" sz="2400"/>
              <a:t>May 25, 1943 - November 29, 2002</a:t>
            </a:r>
            <a:br>
              <a:rPr lang="en-US" sz="2400"/>
            </a:br>
            <a:r>
              <a:rPr lang="en-US" sz="2400"/>
              <a:t>Poet, Journalist, Teacher, Philanthropist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ctrTitle"/>
          </p:nvPr>
        </p:nvSpPr>
        <p:spPr>
          <a:xfrm>
            <a:off x="762000" y="2984500"/>
            <a:ext cx="7559675" cy="1524000"/>
          </a:xfrm>
        </p:spPr>
        <p:txBody>
          <a:bodyPr/>
          <a:lstStyle/>
          <a:p>
            <a:r>
              <a:rPr lang="en-US" smtClean="0">
                <a:solidFill>
                  <a:schemeClr val="bg1"/>
                </a:solidFill>
              </a:rPr>
              <a:t>Neuro-Universal </a:t>
            </a:r>
            <a:r>
              <a:rPr lang="en-US" smtClean="0"/>
              <a:t>Design</a:t>
            </a:r>
          </a:p>
        </p:txBody>
      </p:sp>
      <p:sp>
        <p:nvSpPr>
          <p:cNvPr id="3" name="Subtitle 2"/>
          <p:cNvSpPr>
            <a:spLocks noGrp="1"/>
          </p:cNvSpPr>
          <p:nvPr>
            <p:ph type="subTitle" idx="1"/>
          </p:nvPr>
        </p:nvSpPr>
        <p:spPr>
          <a:xfrm>
            <a:off x="762000" y="4724400"/>
            <a:ext cx="7559675" cy="1435100"/>
          </a:xfrm>
        </p:spPr>
        <p:txBody>
          <a:bodyPr rtlCol="0">
            <a:normAutofit fontScale="70000" lnSpcReduction="20000"/>
          </a:bodyPr>
          <a:lstStyle/>
          <a:p>
            <a:pPr fontAlgn="auto">
              <a:spcAft>
                <a:spcPts val="0"/>
              </a:spcAft>
              <a:buFont typeface="Wingdings" charset="2"/>
              <a:buNone/>
              <a:defRPr/>
            </a:pPr>
            <a:r>
              <a:rPr lang="en-US" dirty="0" smtClean="0"/>
              <a:t>Eve A. Edelstein </a:t>
            </a:r>
          </a:p>
          <a:p>
            <a:pPr fontAlgn="auto">
              <a:spcAft>
                <a:spcPts val="0"/>
              </a:spcAft>
              <a:buFont typeface="Wingdings" charset="2"/>
              <a:buNone/>
              <a:defRPr/>
            </a:pPr>
            <a:r>
              <a:rPr lang="en-US" sz="4000" dirty="0" err="1" smtClean="0"/>
              <a:t>M.Arch</a:t>
            </a:r>
            <a:r>
              <a:rPr lang="en-US" sz="4000" dirty="0" smtClean="0"/>
              <a:t>., Ph.D. (</a:t>
            </a:r>
            <a:r>
              <a:rPr lang="en-US" sz="4000" dirty="0" err="1" smtClean="0"/>
              <a:t>neurosci</a:t>
            </a:r>
            <a:r>
              <a:rPr lang="en-US" sz="4000" dirty="0" smtClean="0"/>
              <a:t>), F-AAA</a:t>
            </a:r>
          </a:p>
          <a:p>
            <a:pPr fontAlgn="auto">
              <a:spcAft>
                <a:spcPts val="0"/>
              </a:spcAft>
              <a:buFont typeface="Wingdings" charset="2"/>
              <a:buNone/>
              <a:defRPr/>
            </a:pPr>
            <a:r>
              <a:rPr lang="en-US" dirty="0" err="1" smtClean="0"/>
              <a:t>neuroarchitecture</a:t>
            </a:r>
            <a:r>
              <a:rPr lang="en-US" dirty="0" err="1"/>
              <a:t>@gmail.com</a:t>
            </a:r>
            <a:endParaRPr lang="en-US" dirty="0"/>
          </a:p>
          <a:p>
            <a:pPr fontAlgn="auto">
              <a:spcAft>
                <a:spcPts val="0"/>
              </a:spcAft>
              <a:buFont typeface="Wingdings" charset="2"/>
              <a:buNone/>
              <a:defRPr/>
            </a:pPr>
            <a:endParaRPr lang="en-US" dirty="0" smtClean="0"/>
          </a:p>
        </p:txBody>
      </p:sp>
      <p:sp>
        <p:nvSpPr>
          <p:cNvPr id="4" name="Footer Placeholder 3"/>
          <p:cNvSpPr>
            <a:spLocks noGrp="1"/>
          </p:cNvSpPr>
          <p:nvPr>
            <p:ph type="ftr" sz="quarter" idx="11"/>
          </p:nvPr>
        </p:nvSpPr>
        <p:spPr/>
        <p:txBody>
          <a:bodyPr/>
          <a:lstStyle/>
          <a:p>
            <a:pPr>
              <a:defRPr/>
            </a:pPr>
            <a:r>
              <a:rPr lang="en-US"/>
              <a:t>©Edelstein 2014</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3" descr="IMG_7618.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4700" y="473075"/>
            <a:ext cx="7527925" cy="4987925"/>
          </a:xfrm>
          <a:prstGeom prst="rect">
            <a:avLst/>
          </a:prstGeom>
          <a:noFill/>
          <a:ln w="9525">
            <a:noFill/>
            <a:miter lim="800000"/>
            <a:headEnd/>
            <a:tailEnd/>
          </a:ln>
        </p:spPr>
      </p:pic>
      <p:sp>
        <p:nvSpPr>
          <p:cNvPr id="49154" name="Title 1"/>
          <p:cNvSpPr>
            <a:spLocks noGrp="1"/>
          </p:cNvSpPr>
          <p:nvPr>
            <p:ph type="title"/>
          </p:nvPr>
        </p:nvSpPr>
        <p:spPr>
          <a:xfrm>
            <a:off x="774700" y="4598988"/>
            <a:ext cx="7450138" cy="1600200"/>
          </a:xfrm>
        </p:spPr>
        <p:txBody>
          <a:bodyPr/>
          <a:lstStyle/>
          <a:p>
            <a:r>
              <a:rPr lang="en-US" sz="4000" smtClean="0"/>
              <a:t>Acknowledgements</a:t>
            </a:r>
          </a:p>
        </p:txBody>
      </p:sp>
      <p:sp>
        <p:nvSpPr>
          <p:cNvPr id="5" name="Rectangle 4"/>
          <p:cNvSpPr/>
          <p:nvPr/>
        </p:nvSpPr>
        <p:spPr>
          <a:xfrm>
            <a:off x="774700" y="473075"/>
            <a:ext cx="3476625" cy="4987925"/>
          </a:xfrm>
          <a:prstGeom prst="rect">
            <a:avLst/>
          </a:prstGeom>
          <a:solidFill>
            <a:schemeClr val="tx1">
              <a:alpha val="37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Content Placeholder 2"/>
          <p:cNvSpPr>
            <a:spLocks noGrp="1"/>
          </p:cNvSpPr>
          <p:nvPr>
            <p:ph idx="1"/>
          </p:nvPr>
        </p:nvSpPr>
        <p:spPr>
          <a:xfrm>
            <a:off x="774700" y="441325"/>
            <a:ext cx="7527925" cy="5019675"/>
          </a:xfrm>
        </p:spPr>
        <p:txBody>
          <a:bodyPr rtlCol="0" anchor="t">
            <a:normAutofit/>
          </a:bodyPr>
          <a:lstStyle/>
          <a:p>
            <a:pPr marL="0" indent="0" fontAlgn="auto">
              <a:lnSpc>
                <a:spcPct val="130000"/>
              </a:lnSpc>
              <a:spcAft>
                <a:spcPts val="0"/>
              </a:spcAft>
              <a:buFont typeface="Wingdings" charset="2"/>
              <a:buNone/>
              <a:defRPr/>
            </a:pPr>
            <a:r>
              <a:rPr lang="en-US" sz="1800" baseline="30000" dirty="0" smtClean="0">
                <a:solidFill>
                  <a:schemeClr val="bg1">
                    <a:lumMod val="95000"/>
                  </a:schemeClr>
                </a:solidFill>
              </a:rPr>
              <a:t>~</a:t>
            </a:r>
            <a:r>
              <a:rPr lang="en-US" sz="2800" dirty="0" smtClean="0">
                <a:solidFill>
                  <a:schemeClr val="bg1">
                    <a:lumMod val="95000"/>
                  </a:schemeClr>
                </a:solidFill>
              </a:rPr>
              <a:t>200</a:t>
            </a:r>
            <a:r>
              <a:rPr lang="en-US" sz="2000" dirty="0" smtClean="0">
                <a:solidFill>
                  <a:schemeClr val="bg1">
                    <a:lumMod val="95000"/>
                  </a:schemeClr>
                </a:solidFill>
              </a:rPr>
              <a:t> </a:t>
            </a:r>
            <a:r>
              <a:rPr lang="en-US" sz="2800" dirty="0" smtClean="0">
                <a:solidFill>
                  <a:schemeClr val="bg1">
                    <a:lumMod val="95000"/>
                  </a:schemeClr>
                </a:solidFill>
              </a:rPr>
              <a:t>Students </a:t>
            </a:r>
            <a:r>
              <a:rPr lang="en-US" sz="2800" dirty="0" err="1" smtClean="0">
                <a:solidFill>
                  <a:schemeClr val="bg1">
                    <a:lumMod val="95000"/>
                  </a:schemeClr>
                </a:solidFill>
              </a:rPr>
              <a:t>B.Arch</a:t>
            </a:r>
            <a:r>
              <a:rPr lang="en-US" sz="2800" dirty="0" smtClean="0">
                <a:solidFill>
                  <a:schemeClr val="bg1">
                    <a:lumMod val="95000"/>
                  </a:schemeClr>
                </a:solidFill>
              </a:rPr>
              <a:t> + </a:t>
            </a:r>
            <a:r>
              <a:rPr lang="en-US" sz="2800" dirty="0" err="1" smtClean="0">
                <a:solidFill>
                  <a:schemeClr val="bg1">
                    <a:lumMod val="95000"/>
                  </a:schemeClr>
                </a:solidFill>
              </a:rPr>
              <a:t>M.Arch</a:t>
            </a:r>
            <a:r>
              <a:rPr lang="en-US" sz="2800" dirty="0" smtClean="0">
                <a:solidFill>
                  <a:schemeClr val="bg1">
                    <a:lumMod val="95000"/>
                  </a:schemeClr>
                </a:solidFill>
              </a:rPr>
              <a:t> </a:t>
            </a:r>
          </a:p>
          <a:p>
            <a:pPr marL="0" indent="0" fontAlgn="auto">
              <a:lnSpc>
                <a:spcPct val="130000"/>
              </a:lnSpc>
              <a:spcAft>
                <a:spcPts val="0"/>
              </a:spcAft>
              <a:buFont typeface="Wingdings" charset="2"/>
              <a:buNone/>
              <a:defRPr/>
            </a:pPr>
            <a:r>
              <a:rPr lang="en-US" sz="2800" dirty="0" smtClean="0">
                <a:solidFill>
                  <a:schemeClr val="bg1">
                    <a:lumMod val="95000"/>
                  </a:schemeClr>
                </a:solidFill>
              </a:rPr>
              <a:t>5 Disability</a:t>
            </a:r>
            <a:r>
              <a:rPr lang="en-US" sz="2200" dirty="0" smtClean="0">
                <a:solidFill>
                  <a:schemeClr val="bg1">
                    <a:lumMod val="95000"/>
                  </a:schemeClr>
                </a:solidFill>
              </a:rPr>
              <a:t>  &amp;  </a:t>
            </a:r>
            <a:r>
              <a:rPr lang="en-US" sz="2800" dirty="0" smtClean="0">
                <a:solidFill>
                  <a:schemeClr val="bg1">
                    <a:lumMod val="95000"/>
                  </a:schemeClr>
                </a:solidFill>
              </a:rPr>
              <a:t>Rehab Faculty</a:t>
            </a:r>
          </a:p>
          <a:p>
            <a:pPr marL="0" indent="0" fontAlgn="auto">
              <a:lnSpc>
                <a:spcPct val="130000"/>
              </a:lnSpc>
              <a:spcAft>
                <a:spcPts val="0"/>
              </a:spcAft>
              <a:buFont typeface="Wingdings" charset="2"/>
              <a:buNone/>
              <a:defRPr/>
            </a:pPr>
            <a:r>
              <a:rPr lang="en-US" sz="2800" dirty="0" smtClean="0">
                <a:solidFill>
                  <a:schemeClr val="bg1">
                    <a:lumMod val="95000"/>
                  </a:schemeClr>
                </a:solidFill>
              </a:rPr>
              <a:t>5 Universities:  UCB, UA, NSAD, SDSU</a:t>
            </a:r>
          </a:p>
          <a:p>
            <a:pPr marL="0" indent="0" fontAlgn="auto">
              <a:lnSpc>
                <a:spcPct val="130000"/>
              </a:lnSpc>
              <a:spcAft>
                <a:spcPts val="0"/>
              </a:spcAft>
              <a:buFont typeface="Wingdings" charset="2"/>
              <a:buNone/>
              <a:defRPr/>
            </a:pPr>
            <a:r>
              <a:rPr lang="en-US" sz="2800" dirty="0" smtClean="0">
                <a:solidFill>
                  <a:schemeClr val="bg1">
                    <a:lumMod val="95000"/>
                  </a:schemeClr>
                </a:solidFill>
              </a:rPr>
              <a:t>1 </a:t>
            </a:r>
            <a:r>
              <a:rPr lang="en-US" sz="2800" dirty="0" err="1">
                <a:solidFill>
                  <a:schemeClr val="bg1">
                    <a:lumMod val="95000"/>
                  </a:schemeClr>
                </a:solidFill>
              </a:rPr>
              <a:t>Neuro</a:t>
            </a:r>
            <a:r>
              <a:rPr lang="en-US" sz="2800" dirty="0">
                <a:solidFill>
                  <a:schemeClr val="bg1">
                    <a:lumMod val="95000"/>
                  </a:schemeClr>
                </a:solidFill>
              </a:rPr>
              <a:t>-Architecture Faculty</a:t>
            </a:r>
          </a:p>
          <a:p>
            <a:pPr marL="0" indent="0" fontAlgn="auto">
              <a:lnSpc>
                <a:spcPct val="130000"/>
              </a:lnSpc>
              <a:spcAft>
                <a:spcPts val="0"/>
              </a:spcAft>
              <a:buFont typeface="Wingdings" charset="2"/>
              <a:buNone/>
              <a:defRPr/>
            </a:pPr>
            <a:r>
              <a:rPr lang="en-US" sz="2800" dirty="0" smtClean="0">
                <a:solidFill>
                  <a:schemeClr val="bg1">
                    <a:lumMod val="95000"/>
                  </a:schemeClr>
                </a:solidFill>
              </a:rPr>
              <a:t>6 </a:t>
            </a:r>
            <a:r>
              <a:rPr lang="en-US" sz="2800" dirty="0">
                <a:solidFill>
                  <a:schemeClr val="bg1">
                    <a:lumMod val="95000"/>
                  </a:schemeClr>
                </a:solidFill>
              </a:rPr>
              <a:t>Design Faculty</a:t>
            </a:r>
          </a:p>
          <a:p>
            <a:pPr marL="0" indent="0" fontAlgn="auto">
              <a:lnSpc>
                <a:spcPct val="130000"/>
              </a:lnSpc>
              <a:spcAft>
                <a:spcPts val="0"/>
              </a:spcAft>
              <a:buFont typeface="Wingdings" charset="2"/>
              <a:buNone/>
              <a:defRPr/>
            </a:pPr>
            <a:endParaRPr lang="en-US" sz="2800" dirty="0" smtClean="0">
              <a:solidFill>
                <a:schemeClr val="bg1">
                  <a:lumMod val="95000"/>
                </a:schemeClr>
              </a:solidFill>
            </a:endParaRPr>
          </a:p>
        </p:txBody>
      </p:sp>
      <p:sp>
        <p:nvSpPr>
          <p:cNvPr id="6" name="Footer Placeholder 5"/>
          <p:cNvSpPr>
            <a:spLocks noGrp="1"/>
          </p:cNvSpPr>
          <p:nvPr>
            <p:ph type="ftr" sz="quarter" idx="11"/>
          </p:nvPr>
        </p:nvSpPr>
        <p:spPr/>
        <p:txBody>
          <a:bodyPr/>
          <a:lstStyle/>
          <a:p>
            <a:pPr>
              <a:defRPr/>
            </a:pPr>
            <a:r>
              <a:rPr lang="en-US" smtClean="0"/>
              <a:t>©Edelstein 2014</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Box 1"/>
          <p:cNvSpPr txBox="1">
            <a:spLocks noChangeArrowheads="1"/>
          </p:cNvSpPr>
          <p:nvPr/>
        </p:nvSpPr>
        <p:spPr bwMode="auto">
          <a:xfrm>
            <a:off x="693738" y="555625"/>
            <a:ext cx="8231187" cy="754063"/>
          </a:xfrm>
          <a:prstGeom prst="rect">
            <a:avLst/>
          </a:prstGeom>
          <a:noFill/>
          <a:ln w="9525">
            <a:noFill/>
            <a:miter lim="800000"/>
            <a:headEnd/>
            <a:tailEnd/>
          </a:ln>
        </p:spPr>
        <p:txBody>
          <a:bodyPr>
            <a:spAutoFit/>
          </a:bodyPr>
          <a:lstStyle/>
          <a:p>
            <a:r>
              <a:rPr lang="en-US" sz="4300">
                <a:latin typeface="Calibri" pitchFamily="34" charset="0"/>
              </a:rPr>
              <a:t>Input            Response      Outcome</a:t>
            </a:r>
          </a:p>
        </p:txBody>
      </p:sp>
      <p:sp>
        <p:nvSpPr>
          <p:cNvPr id="51202" name="Shape 55"/>
          <p:cNvSpPr txBox="1">
            <a:spLocks/>
          </p:cNvSpPr>
          <p:nvPr/>
        </p:nvSpPr>
        <p:spPr bwMode="auto">
          <a:xfrm>
            <a:off x="703263" y="1433513"/>
            <a:ext cx="8440737" cy="1303337"/>
          </a:xfrm>
          <a:prstGeom prst="rect">
            <a:avLst/>
          </a:prstGeom>
          <a:noFill/>
          <a:ln w="9525">
            <a:noFill/>
            <a:miter lim="800000"/>
            <a:headEnd/>
            <a:tailEnd/>
          </a:ln>
        </p:spPr>
        <p:txBody>
          <a:bodyPr lIns="64291" tIns="32146" rIns="64291" bIns="32146"/>
          <a:lstStyle/>
          <a:p>
            <a:pPr defTabSz="584200"/>
            <a:r>
              <a:rPr lang="en-US" sz="3000">
                <a:solidFill>
                  <a:srgbClr val="2C5692"/>
                </a:solidFill>
                <a:latin typeface="Calibri" pitchFamily="34" charset="0"/>
                <a:sym typeface="Avenir Light"/>
              </a:rPr>
              <a:t>Environment               Brain 			   Universal </a:t>
            </a:r>
          </a:p>
          <a:p>
            <a:pPr defTabSz="584200"/>
            <a:r>
              <a:rPr lang="en-US" sz="3000">
                <a:solidFill>
                  <a:srgbClr val="2C5692"/>
                </a:solidFill>
                <a:latin typeface="Calibri" pitchFamily="34" charset="0"/>
                <a:sym typeface="Avenir Light"/>
              </a:rPr>
              <a:t>&amp; Context 			    &amp; Body         		        Design</a:t>
            </a:r>
          </a:p>
        </p:txBody>
      </p:sp>
      <p:pic>
        <p:nvPicPr>
          <p:cNvPr id="51203" name="Picture 21"/>
          <p:cNvPicPr>
            <a:picLocks noChangeAspect="1"/>
          </p:cNvPicPr>
          <p:nvPr/>
        </p:nvPicPr>
        <p:blipFill>
          <a:blip r:embed="rId3" cstate="print"/>
          <a:srcRect/>
          <a:stretch>
            <a:fillRect/>
          </a:stretch>
        </p:blipFill>
        <p:spPr bwMode="auto">
          <a:xfrm>
            <a:off x="801688" y="2557463"/>
            <a:ext cx="3044825" cy="2806700"/>
          </a:xfrm>
          <a:prstGeom prst="rect">
            <a:avLst/>
          </a:prstGeom>
          <a:noFill/>
          <a:ln w="9525">
            <a:noFill/>
            <a:miter lim="800000"/>
            <a:headEnd/>
            <a:tailEnd/>
          </a:ln>
        </p:spPr>
      </p:pic>
      <p:pic>
        <p:nvPicPr>
          <p:cNvPr id="51204" name="Picture 17" descr="man re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90875" y="2557463"/>
            <a:ext cx="2895600" cy="2794000"/>
          </a:xfrm>
          <a:prstGeom prst="rect">
            <a:avLst/>
          </a:prstGeom>
          <a:solidFill>
            <a:srgbClr val="EDEDED"/>
          </a:solidFill>
          <a:ln w="9525">
            <a:solidFill>
              <a:srgbClr val="000000"/>
            </a:solidFill>
            <a:miter lim="800000"/>
            <a:headEnd/>
            <a:tailEnd/>
          </a:ln>
        </p:spPr>
      </p:pic>
      <p:sp>
        <p:nvSpPr>
          <p:cNvPr id="25" name="TextBox 24"/>
          <p:cNvSpPr txBox="1"/>
          <p:nvPr/>
        </p:nvSpPr>
        <p:spPr>
          <a:xfrm>
            <a:off x="762000" y="5484813"/>
            <a:ext cx="7432675" cy="708025"/>
          </a:xfrm>
          <a:prstGeom prst="rect">
            <a:avLst/>
          </a:prstGeom>
          <a:noFill/>
        </p:spPr>
        <p:txBody>
          <a:bodyPr>
            <a:spAutoFit/>
          </a:bodyPr>
          <a:lstStyle/>
          <a:p>
            <a:pPr fontAlgn="auto">
              <a:spcBef>
                <a:spcPts val="0"/>
              </a:spcBef>
              <a:spcAft>
                <a:spcPts val="0"/>
              </a:spcAft>
              <a:defRPr/>
            </a:pPr>
            <a:r>
              <a:rPr lang="en-US" sz="4000" dirty="0">
                <a:latin typeface="+mj-lt"/>
                <a:cs typeface="Calibri"/>
              </a:rPr>
              <a:t>Approach: </a:t>
            </a:r>
            <a:r>
              <a:rPr lang="en-US" sz="4000" dirty="0" err="1">
                <a:latin typeface="+mj-lt"/>
                <a:cs typeface="Calibri"/>
              </a:rPr>
              <a:t>Neuro</a:t>
            </a:r>
            <a:r>
              <a:rPr lang="en-US" sz="4000" dirty="0">
                <a:latin typeface="+mj-lt"/>
                <a:cs typeface="Calibri"/>
              </a:rPr>
              <a:t>-Universal Design</a:t>
            </a:r>
          </a:p>
        </p:txBody>
      </p:sp>
      <p:pic>
        <p:nvPicPr>
          <p:cNvPr id="51206" name="Picture 25" descr="IMG_7648.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86475" y="2557463"/>
            <a:ext cx="2255838" cy="2794000"/>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pPr>
              <a:defRPr/>
            </a:pPr>
            <a:r>
              <a:rPr lang="en-US" dirty="0" smtClean="0"/>
              <a:t>©Edelstein 2014</a:t>
            </a:r>
            <a:endParaRPr lang="en-US" dirty="0"/>
          </a:p>
        </p:txBody>
      </p:sp>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hape 56"/>
          <p:cNvSpPr>
            <a:spLocks noGrp="1"/>
          </p:cNvSpPr>
          <p:nvPr>
            <p:ph type="body" idx="1"/>
          </p:nvPr>
        </p:nvSpPr>
        <p:spPr>
          <a:xfrm>
            <a:off x="828675" y="447675"/>
            <a:ext cx="4238625" cy="5794375"/>
          </a:xfrm>
        </p:spPr>
        <p:txBody>
          <a:bodyPr/>
          <a:lstStyle/>
          <a:p>
            <a:pPr marL="0" indent="0" defTabSz="449263">
              <a:spcBef>
                <a:spcPts val="2400"/>
              </a:spcBef>
              <a:buFont typeface="Wingdings" pitchFamily="2" charset="2"/>
              <a:buNone/>
            </a:pPr>
            <a:endParaRPr lang="en-US" sz="2400" dirty="0" smtClean="0">
              <a:latin typeface="Arial" charset="0"/>
              <a:cs typeface="Arial" charset="0"/>
            </a:endParaRPr>
          </a:p>
          <a:p>
            <a:pPr marL="0" indent="0" defTabSz="449263">
              <a:spcBef>
                <a:spcPts val="2400"/>
              </a:spcBef>
              <a:buFont typeface="Wingdings" pitchFamily="2" charset="2"/>
              <a:buNone/>
            </a:pPr>
            <a:endParaRPr lang="en-US" sz="2400" dirty="0" smtClean="0">
              <a:latin typeface="Arial" charset="0"/>
              <a:cs typeface="Arial" charset="0"/>
            </a:endParaRPr>
          </a:p>
          <a:p>
            <a:pPr marL="0" indent="0" defTabSz="449263">
              <a:spcBef>
                <a:spcPts val="2400"/>
              </a:spcBef>
              <a:buFont typeface="Wingdings" pitchFamily="2" charset="2"/>
              <a:buNone/>
            </a:pPr>
            <a:r>
              <a:rPr lang="en-US" sz="2400" dirty="0" smtClean="0">
                <a:latin typeface="Arial" charset="0"/>
                <a:cs typeface="Arial" charset="0"/>
              </a:rPr>
              <a:t>We already teach accessible design.</a:t>
            </a:r>
          </a:p>
          <a:p>
            <a:pPr marL="0" indent="0" defTabSz="449263">
              <a:spcBef>
                <a:spcPts val="2400"/>
              </a:spcBef>
              <a:buFont typeface="Wingdings" pitchFamily="2" charset="2"/>
              <a:buNone/>
            </a:pPr>
            <a:r>
              <a:rPr lang="en-US" sz="2400" dirty="0" smtClean="0">
                <a:latin typeface="Arial" charset="0"/>
                <a:cs typeface="Arial" charset="0"/>
              </a:rPr>
              <a:t>“We don</a:t>
            </a:r>
            <a:r>
              <a:rPr lang="fr-FR" sz="2400" dirty="0" smtClean="0">
                <a:latin typeface="Arial" charset="0"/>
                <a:cs typeface="Arial" charset="0"/>
              </a:rPr>
              <a:t>’</a:t>
            </a:r>
            <a:r>
              <a:rPr lang="en-US" sz="2400" dirty="0" smtClean="0">
                <a:latin typeface="Arial" charset="0"/>
                <a:cs typeface="Arial" charset="0"/>
              </a:rPr>
              <a:t>t have time to teach about human responses.”</a:t>
            </a:r>
          </a:p>
          <a:p>
            <a:pPr marL="0" indent="0" defTabSz="449263">
              <a:spcBef>
                <a:spcPts val="2400"/>
              </a:spcBef>
              <a:buFont typeface="Wingdings" pitchFamily="2" charset="2"/>
              <a:buNone/>
            </a:pPr>
            <a:r>
              <a:rPr lang="en-US" sz="2400" dirty="0" smtClean="0">
                <a:latin typeface="Arial" charset="0"/>
                <a:cs typeface="Arial" charset="0"/>
              </a:rPr>
              <a:t>“Just give us a list of the brain’s response to design.”</a:t>
            </a:r>
          </a:p>
          <a:p>
            <a:pPr marL="0" indent="0" defTabSz="449263">
              <a:spcBef>
                <a:spcPts val="2400"/>
              </a:spcBef>
              <a:buFont typeface="Wingdings" pitchFamily="2" charset="2"/>
              <a:buNone/>
            </a:pPr>
            <a:r>
              <a:rPr lang="en-US" sz="2400" dirty="0" smtClean="0">
                <a:latin typeface="Arial" charset="0"/>
                <a:cs typeface="Arial" charset="0"/>
              </a:rPr>
              <a:t>“Limit your lecture to 1 hour.”</a:t>
            </a:r>
          </a:p>
          <a:p>
            <a:pPr marL="0" indent="0" defTabSz="449263">
              <a:spcBef>
                <a:spcPts val="2400"/>
              </a:spcBef>
              <a:buFont typeface="Wingdings" pitchFamily="2" charset="2"/>
              <a:buNone/>
            </a:pPr>
            <a:endParaRPr lang="en-US" sz="2400" dirty="0" smtClean="0">
              <a:latin typeface="Arial" charset="0"/>
              <a:cs typeface="Arial" charset="0"/>
            </a:endParaRPr>
          </a:p>
          <a:p>
            <a:pPr marL="0" indent="0" defTabSz="449263">
              <a:spcBef>
                <a:spcPts val="2400"/>
              </a:spcBef>
              <a:buFont typeface="Wingdings" pitchFamily="2" charset="2"/>
              <a:buNone/>
            </a:pPr>
            <a:endParaRPr lang="en-US" sz="2400" dirty="0" smtClean="0">
              <a:latin typeface="Arial" charset="0"/>
              <a:cs typeface="Arial" charset="0"/>
            </a:endParaRPr>
          </a:p>
          <a:p>
            <a:pPr marL="0" indent="0" defTabSz="449263">
              <a:spcBef>
                <a:spcPts val="2400"/>
              </a:spcBef>
              <a:buFont typeface="Wingdings" pitchFamily="2" charset="2"/>
              <a:buNone/>
            </a:pPr>
            <a:endParaRPr lang="en-US" sz="2400" dirty="0" smtClean="0">
              <a:latin typeface="Arial" charset="0"/>
              <a:cs typeface="Arial" charset="0"/>
            </a:endParaRPr>
          </a:p>
        </p:txBody>
      </p:sp>
      <p:pic>
        <p:nvPicPr>
          <p:cNvPr id="53250" name="Picture 6" descr="IMG_7545.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67288" y="447675"/>
            <a:ext cx="3341687" cy="4699000"/>
          </a:xfrm>
          <a:prstGeom prst="rect">
            <a:avLst/>
          </a:prstGeom>
          <a:noFill/>
          <a:ln w="9525">
            <a:noFill/>
            <a:miter lim="800000"/>
            <a:headEnd/>
            <a:tailEnd/>
          </a:ln>
        </p:spPr>
      </p:pic>
      <p:sp>
        <p:nvSpPr>
          <p:cNvPr id="53251" name="Title 1"/>
          <p:cNvSpPr>
            <a:spLocks noGrp="1"/>
          </p:cNvSpPr>
          <p:nvPr>
            <p:ph type="title"/>
          </p:nvPr>
        </p:nvSpPr>
        <p:spPr>
          <a:xfrm>
            <a:off x="828675" y="4594225"/>
            <a:ext cx="7473950" cy="1600200"/>
          </a:xfrm>
        </p:spPr>
        <p:txBody>
          <a:bodyPr/>
          <a:lstStyle/>
          <a:p>
            <a:r>
              <a:rPr lang="en-US" sz="4000" smtClean="0"/>
              <a:t>Challenge: Faculty Take on More</a:t>
            </a:r>
          </a:p>
        </p:txBody>
      </p:sp>
      <p:sp>
        <p:nvSpPr>
          <p:cNvPr id="5" name="Footer Placeholder 7"/>
          <p:cNvSpPr txBox="1">
            <a:spLocks/>
          </p:cNvSpPr>
          <p:nvPr/>
        </p:nvSpPr>
        <p:spPr>
          <a:xfrm>
            <a:off x="762000" y="6269038"/>
            <a:ext cx="4873625"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z="900" dirty="0">
                <a:latin typeface="+mn-lt"/>
              </a:rPr>
              <a:t>©Edelstein 2014</a:t>
            </a:r>
          </a:p>
        </p:txBody>
      </p:sp>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a:xfrm>
            <a:off x="762000" y="4594225"/>
            <a:ext cx="7767638" cy="1600200"/>
          </a:xfrm>
        </p:spPr>
        <p:txBody>
          <a:bodyPr/>
          <a:lstStyle/>
          <a:p>
            <a:r>
              <a:rPr lang="en-US" sz="4000" smtClean="0"/>
              <a:t>Essential :</a:t>
            </a:r>
            <a:br>
              <a:rPr lang="en-US" sz="4000" smtClean="0"/>
            </a:br>
            <a:r>
              <a:rPr lang="en-US" sz="4000" smtClean="0"/>
              <a:t>peer-peer user/expert interaction</a:t>
            </a:r>
          </a:p>
        </p:txBody>
      </p:sp>
      <p:sp>
        <p:nvSpPr>
          <p:cNvPr id="55298" name="Content Placeholder 2"/>
          <p:cNvSpPr>
            <a:spLocks noGrp="1"/>
          </p:cNvSpPr>
          <p:nvPr>
            <p:ph sz="half" idx="1"/>
          </p:nvPr>
        </p:nvSpPr>
        <p:spPr>
          <a:xfrm>
            <a:off x="762000" y="609600"/>
            <a:ext cx="4745038" cy="4043363"/>
          </a:xfrm>
        </p:spPr>
        <p:txBody>
          <a:bodyPr/>
          <a:lstStyle/>
          <a:p>
            <a:pPr marL="0" indent="0">
              <a:buFont typeface="Wingdings" pitchFamily="2" charset="2"/>
              <a:buNone/>
            </a:pPr>
            <a:r>
              <a:rPr lang="en-US" sz="2400" smtClean="0">
                <a:solidFill>
                  <a:schemeClr val="tx1"/>
                </a:solidFill>
                <a:latin typeface="Arial" charset="0"/>
                <a:cs typeface="Arial" charset="0"/>
              </a:rPr>
              <a:t>Peer-to-peer learning with</a:t>
            </a:r>
          </a:p>
          <a:p>
            <a:pPr marL="0" indent="0">
              <a:buFont typeface="Wingdings" pitchFamily="2" charset="2"/>
              <a:buNone/>
            </a:pPr>
            <a:r>
              <a:rPr lang="en-US" sz="2400" smtClean="0">
                <a:solidFill>
                  <a:schemeClr val="tx1"/>
                </a:solidFill>
                <a:latin typeface="Arial" charset="0"/>
                <a:cs typeface="Arial" charset="0"/>
              </a:rPr>
              <a:t>user/experts in all teams:</a:t>
            </a:r>
          </a:p>
          <a:p>
            <a:pPr marL="0" indent="0">
              <a:buFont typeface="Wingdings" pitchFamily="2" charset="2"/>
              <a:buNone/>
            </a:pPr>
            <a:r>
              <a:rPr lang="en-US" sz="2400" smtClean="0">
                <a:solidFill>
                  <a:schemeClr val="tx1"/>
                </a:solidFill>
                <a:latin typeface="Arial" charset="0"/>
                <a:cs typeface="Arial" charset="0"/>
              </a:rPr>
              <a:t>faculty, professionals &amp; students. </a:t>
            </a:r>
          </a:p>
          <a:p>
            <a:pPr marL="0" indent="0">
              <a:buFont typeface="Wingdings" pitchFamily="2" charset="2"/>
              <a:buNone/>
            </a:pPr>
            <a:endParaRPr lang="en-US" sz="2400" smtClean="0">
              <a:solidFill>
                <a:schemeClr val="tx1"/>
              </a:solidFill>
              <a:latin typeface="Arial" charset="0"/>
              <a:cs typeface="Arial" charset="0"/>
            </a:endParaRPr>
          </a:p>
          <a:p>
            <a:pPr marL="0" indent="0">
              <a:buFont typeface="Wingdings" pitchFamily="2" charset="2"/>
              <a:buNone/>
            </a:pPr>
            <a:r>
              <a:rPr lang="en-US" sz="2400" smtClean="0">
                <a:solidFill>
                  <a:schemeClr val="tx1"/>
                </a:solidFill>
                <a:latin typeface="Arial" charset="0"/>
                <a:cs typeface="Arial" charset="0"/>
              </a:rPr>
              <a:t>Repeated conversations &amp; </a:t>
            </a:r>
          </a:p>
          <a:p>
            <a:pPr marL="0" indent="0">
              <a:buFont typeface="Wingdings" pitchFamily="2" charset="2"/>
              <a:buNone/>
            </a:pPr>
            <a:r>
              <a:rPr lang="en-US" sz="2400" smtClean="0">
                <a:solidFill>
                  <a:schemeClr val="tx1"/>
                </a:solidFill>
                <a:latin typeface="Arial" charset="0"/>
                <a:cs typeface="Arial" charset="0"/>
              </a:rPr>
              <a:t>real-world interactions </a:t>
            </a:r>
          </a:p>
          <a:p>
            <a:pPr marL="0" indent="0">
              <a:buFont typeface="Wingdings" pitchFamily="2" charset="2"/>
              <a:buNone/>
            </a:pPr>
            <a:r>
              <a:rPr lang="en-US" sz="2400" smtClean="0">
                <a:solidFill>
                  <a:schemeClr val="tx1"/>
                </a:solidFill>
                <a:latin typeface="Arial" charset="0"/>
                <a:cs typeface="Arial" charset="0"/>
              </a:rPr>
              <a:t>in studio and on-site.</a:t>
            </a:r>
          </a:p>
        </p:txBody>
      </p:sp>
      <p:pic>
        <p:nvPicPr>
          <p:cNvPr id="55299" name="Picture 5" descr="IMG_7625.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73688" y="522288"/>
            <a:ext cx="2928937" cy="4035425"/>
          </a:xfrm>
          <a:prstGeom prst="rect">
            <a:avLst/>
          </a:prstGeom>
          <a:noFill/>
          <a:ln w="9525">
            <a:noFill/>
            <a:miter lim="800000"/>
            <a:headEnd/>
            <a:tailEnd/>
          </a:ln>
        </p:spPr>
      </p:pic>
      <p:sp>
        <p:nvSpPr>
          <p:cNvPr id="8" name="Footer Placeholder 7"/>
          <p:cNvSpPr>
            <a:spLocks noGrp="1"/>
          </p:cNvSpPr>
          <p:nvPr>
            <p:ph type="ftr" sz="quarter" idx="15"/>
          </p:nvPr>
        </p:nvSpPr>
        <p:spPr/>
        <p:txBody>
          <a:bodyPr/>
          <a:lstStyle/>
          <a:p>
            <a:pPr>
              <a:defRPr/>
            </a:pPr>
            <a:r>
              <a:rPr lang="en-US" dirty="0"/>
              <a:t>©Edelstein 2014</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a:xfrm>
            <a:off x="762000" y="4591050"/>
            <a:ext cx="8756650" cy="1600200"/>
          </a:xfrm>
        </p:spPr>
        <p:txBody>
          <a:bodyPr/>
          <a:lstStyle/>
          <a:p>
            <a:r>
              <a:rPr lang="en-US" sz="3200" smtClean="0"/>
              <a:t>Student Work: Design Inquiry Framework</a:t>
            </a:r>
          </a:p>
        </p:txBody>
      </p:sp>
      <p:pic>
        <p:nvPicPr>
          <p:cNvPr id="4" name="Content Placeholder 3"/>
          <p:cNvPicPr>
            <a:picLocks noGrp="1" noChangeAspect="1"/>
          </p:cNvPicPr>
          <p:nvPr>
            <p:ph idx="1"/>
          </p:nvPr>
        </p:nvPicPr>
        <p:blipFill rotWithShape="1">
          <a:blip r:embed="rId3" cstate="print"/>
          <a:srcRect t="439" b="439"/>
          <a:stretch/>
        </p:blipFill>
        <p:spPr>
          <a:xfrm>
            <a:off x="774700" y="387350"/>
            <a:ext cx="7527925" cy="2085975"/>
          </a:xfrm>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86025" y="1665288"/>
            <a:ext cx="3448050" cy="215106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73688" y="2527300"/>
            <a:ext cx="2808287" cy="3082925"/>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4700" y="3476625"/>
            <a:ext cx="4173538" cy="38576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03350" y="3946525"/>
            <a:ext cx="3890963" cy="1582738"/>
          </a:xfrm>
          <a:prstGeom prst="rect">
            <a:avLst/>
          </a:prstGeom>
          <a:ln>
            <a:noFill/>
          </a:ln>
          <a:effectLst>
            <a:outerShdw blurRad="292100" dist="139700" dir="2700000" algn="tl" rotWithShape="0">
              <a:srgbClr val="333333">
                <a:alpha val="65000"/>
              </a:srgbClr>
            </a:outerShdw>
          </a:effectLst>
        </p:spPr>
      </p:pic>
      <p:sp>
        <p:nvSpPr>
          <p:cNvPr id="9" name="Footer Placeholder 8"/>
          <p:cNvSpPr>
            <a:spLocks noGrp="1"/>
          </p:cNvSpPr>
          <p:nvPr>
            <p:ph type="ftr" sz="quarter" idx="11"/>
          </p:nvPr>
        </p:nvSpPr>
        <p:spPr/>
        <p:txBody>
          <a:bodyPr/>
          <a:lstStyle/>
          <a:p>
            <a:pPr>
              <a:defRPr/>
            </a:pPr>
            <a:r>
              <a:rPr lang="en-US"/>
              <a:t>©Edelstein 2014</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762000" y="4584700"/>
            <a:ext cx="7473950" cy="1600200"/>
          </a:xfrm>
        </p:spPr>
        <p:txBody>
          <a:bodyPr/>
          <a:lstStyle/>
          <a:p>
            <a:r>
              <a:rPr lang="en-US" sz="4000" smtClean="0"/>
              <a:t>Results: Integrated Thinking</a:t>
            </a:r>
          </a:p>
        </p:txBody>
      </p:sp>
      <p:pic>
        <p:nvPicPr>
          <p:cNvPr id="58370" name="Content Placeholder 7"/>
          <p:cNvPicPr>
            <a:picLocks noGrp="1" noChangeAspect="1"/>
          </p:cNvPicPr>
          <p:nvPr>
            <p:ph idx="1"/>
          </p:nvPr>
        </p:nvPicPr>
        <p:blipFill>
          <a:blip r:embed="rId3" cstate="email">
            <a:extLst>
              <a:ext uri="{28A0092B-C50C-407E-A947-70E740481C1C}">
                <a14:useLocalDpi xmlns:a14="http://schemas.microsoft.com/office/drawing/2010/main"/>
              </a:ext>
            </a:extLst>
          </a:blip>
          <a:srcRect l="-17061" r="-17061"/>
          <a:stretch>
            <a:fillRect/>
          </a:stretch>
        </p:blipFill>
        <p:spPr>
          <a:xfrm>
            <a:off x="-547688" y="441325"/>
            <a:ext cx="10226676" cy="4879975"/>
          </a:xfrm>
        </p:spPr>
      </p:pic>
      <p:sp>
        <p:nvSpPr>
          <p:cNvPr id="9" name="Footer Placeholder 8"/>
          <p:cNvSpPr>
            <a:spLocks noGrp="1"/>
          </p:cNvSpPr>
          <p:nvPr>
            <p:ph type="ftr" sz="quarter" idx="11"/>
          </p:nvPr>
        </p:nvSpPr>
        <p:spPr/>
        <p:txBody>
          <a:bodyPr/>
          <a:lstStyle/>
          <a:p>
            <a:pPr>
              <a:defRPr/>
            </a:pPr>
            <a:r>
              <a:rPr lang="en-US"/>
              <a:t>©Edelstein 2014</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a:xfrm>
            <a:off x="777875" y="4598988"/>
            <a:ext cx="7543800" cy="1600200"/>
          </a:xfrm>
        </p:spPr>
        <p:txBody>
          <a:bodyPr/>
          <a:lstStyle/>
          <a:p>
            <a:r>
              <a:rPr lang="en-US" sz="4000" smtClean="0"/>
              <a:t>Results: Student Work</a:t>
            </a:r>
          </a:p>
        </p:txBody>
      </p:sp>
      <p:pic>
        <p:nvPicPr>
          <p:cNvPr id="60418" name="Picture 4"/>
          <p:cNvPicPr>
            <a:picLocks noChangeAspect="1"/>
          </p:cNvPicPr>
          <p:nvPr/>
        </p:nvPicPr>
        <p:blipFill>
          <a:blip r:embed="rId3" cstate="print"/>
          <a:srcRect/>
          <a:stretch>
            <a:fillRect/>
          </a:stretch>
        </p:blipFill>
        <p:spPr bwMode="auto">
          <a:xfrm>
            <a:off x="762000" y="909638"/>
            <a:ext cx="7586663" cy="4037012"/>
          </a:xfrm>
          <a:prstGeom prst="rect">
            <a:avLst/>
          </a:prstGeom>
          <a:noFill/>
          <a:ln w="9525">
            <a:noFill/>
            <a:miter lim="800000"/>
            <a:headEnd/>
            <a:tailEnd/>
          </a:ln>
        </p:spPr>
      </p:pic>
      <p:pic>
        <p:nvPicPr>
          <p:cNvPr id="60419" name="Content Placeholder 3"/>
          <p:cNvPicPr>
            <a:picLocks noGrp="1" noChangeAspect="1"/>
          </p:cNvPicPr>
          <p:nvPr>
            <p:ph idx="1"/>
          </p:nvPr>
        </p:nvPicPr>
        <p:blipFill>
          <a:blip r:embed="rId4" cstate="print"/>
          <a:srcRect/>
          <a:stretch>
            <a:fillRect/>
          </a:stretch>
        </p:blipFill>
        <p:spPr>
          <a:xfrm>
            <a:off x="855663" y="6310313"/>
            <a:ext cx="7380287" cy="203200"/>
          </a:xfrm>
        </p:spPr>
      </p:pic>
      <p:pic>
        <p:nvPicPr>
          <p:cNvPr id="60420" name="Content Placeholder 3"/>
          <p:cNvPicPr>
            <a:picLocks noChangeAspect="1"/>
          </p:cNvPicPr>
          <p:nvPr/>
        </p:nvPicPr>
        <p:blipFill>
          <a:blip r:embed="rId5" cstate="print"/>
          <a:srcRect/>
          <a:stretch>
            <a:fillRect/>
          </a:stretch>
        </p:blipFill>
        <p:spPr bwMode="auto">
          <a:xfrm>
            <a:off x="2025650" y="585788"/>
            <a:ext cx="6323013" cy="323850"/>
          </a:xfrm>
          <a:prstGeom prst="rect">
            <a:avLst/>
          </a:prstGeom>
          <a:noFill/>
          <a:ln w="9525">
            <a:noFill/>
            <a:miter lim="800000"/>
            <a:headEnd/>
            <a:tailEnd/>
          </a:ln>
        </p:spPr>
      </p:pic>
      <p:pic>
        <p:nvPicPr>
          <p:cNvPr id="60421" name="Picture 6"/>
          <p:cNvPicPr>
            <a:picLocks noChangeAspect="1"/>
          </p:cNvPicPr>
          <p:nvPr/>
        </p:nvPicPr>
        <p:blipFill>
          <a:blip r:embed="rId6" cstate="print"/>
          <a:srcRect/>
          <a:stretch>
            <a:fillRect/>
          </a:stretch>
        </p:blipFill>
        <p:spPr bwMode="auto">
          <a:xfrm>
            <a:off x="762000" y="5053013"/>
            <a:ext cx="6470650" cy="307975"/>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pPr>
              <a:defRPr/>
            </a:pPr>
            <a:r>
              <a:rPr lang="en-US"/>
              <a:t>©Edelstein 2014</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777875" y="4598988"/>
            <a:ext cx="7543800" cy="1600200"/>
          </a:xfrm>
        </p:spPr>
        <p:txBody>
          <a:bodyPr/>
          <a:lstStyle/>
          <a:p>
            <a:r>
              <a:rPr lang="en-US" sz="4000" smtClean="0"/>
              <a:t>Follow-up Survey: Students</a:t>
            </a:r>
          </a:p>
        </p:txBody>
      </p:sp>
      <p:sp>
        <p:nvSpPr>
          <p:cNvPr id="3" name="Content Placeholder 2"/>
          <p:cNvSpPr>
            <a:spLocks noGrp="1"/>
          </p:cNvSpPr>
          <p:nvPr>
            <p:ph idx="1"/>
          </p:nvPr>
        </p:nvSpPr>
        <p:spPr>
          <a:xfrm>
            <a:off x="774700" y="441325"/>
            <a:ext cx="7299325" cy="4879975"/>
          </a:xfrm>
        </p:spPr>
        <p:txBody>
          <a:bodyPr rtlCol="0">
            <a:normAutofit lnSpcReduction="10000"/>
          </a:bodyPr>
          <a:lstStyle/>
          <a:p>
            <a:pPr fontAlgn="auto">
              <a:spcAft>
                <a:spcPts val="0"/>
              </a:spcAft>
              <a:buFont typeface="Wingdings" charset="2"/>
              <a:buChar char="§"/>
              <a:defRPr sz="1800">
                <a:solidFill>
                  <a:srgbClr val="000000"/>
                </a:solidFill>
              </a:defRPr>
            </a:pPr>
            <a:r>
              <a:rPr lang="en-US" sz="3200" dirty="0" smtClean="0">
                <a:solidFill>
                  <a:schemeClr val="tx1"/>
                </a:solidFill>
              </a:rPr>
              <a:t>90</a:t>
            </a:r>
            <a:r>
              <a:rPr lang="en-US" sz="3200" dirty="0">
                <a:solidFill>
                  <a:schemeClr val="tx1"/>
                </a:solidFill>
              </a:rPr>
              <a:t>% strongly agreed or agreed </a:t>
            </a:r>
            <a:endParaRPr lang="en-US" sz="3200" dirty="0" smtClean="0">
              <a:solidFill>
                <a:schemeClr val="tx1"/>
              </a:solidFill>
            </a:endParaRPr>
          </a:p>
          <a:p>
            <a:pPr marL="594360" lvl="2" indent="0" fontAlgn="auto">
              <a:spcAft>
                <a:spcPts val="0"/>
              </a:spcAft>
              <a:buFont typeface="Wingdings" charset="2"/>
              <a:buNone/>
              <a:defRPr sz="1800">
                <a:solidFill>
                  <a:srgbClr val="000000"/>
                </a:solidFill>
              </a:defRPr>
            </a:pPr>
            <a:r>
              <a:rPr lang="en-US" sz="2400" dirty="0">
                <a:solidFill>
                  <a:schemeClr val="tx1"/>
                </a:solidFill>
              </a:rPr>
              <a:t>“These experiences made me think about designing for people with a broad range of abilities.</a:t>
            </a:r>
            <a:endParaRPr lang="en-US" sz="2400" dirty="0" smtClean="0">
              <a:solidFill>
                <a:schemeClr val="tx1"/>
              </a:solidFill>
            </a:endParaRPr>
          </a:p>
          <a:p>
            <a:pPr marL="594360" lvl="2" indent="0" fontAlgn="auto">
              <a:spcAft>
                <a:spcPts val="0"/>
              </a:spcAft>
              <a:buFont typeface="Wingdings" charset="2"/>
              <a:buNone/>
              <a:defRPr sz="1800">
                <a:solidFill>
                  <a:srgbClr val="000000"/>
                </a:solidFill>
              </a:defRPr>
            </a:pPr>
            <a:endParaRPr lang="en-US" sz="1600" dirty="0" smtClean="0">
              <a:solidFill>
                <a:schemeClr val="tx1"/>
              </a:solidFill>
            </a:endParaRPr>
          </a:p>
          <a:p>
            <a:pPr fontAlgn="auto">
              <a:spcAft>
                <a:spcPts val="0"/>
              </a:spcAft>
              <a:buFont typeface="Wingdings" charset="2"/>
              <a:buChar char="§"/>
              <a:defRPr sz="1800">
                <a:solidFill>
                  <a:srgbClr val="000000"/>
                </a:solidFill>
              </a:defRPr>
            </a:pPr>
            <a:r>
              <a:rPr lang="en-US" sz="3200" dirty="0" smtClean="0">
                <a:solidFill>
                  <a:schemeClr val="tx1"/>
                </a:solidFill>
              </a:rPr>
              <a:t>80</a:t>
            </a:r>
            <a:r>
              <a:rPr lang="en-US" sz="3200" dirty="0">
                <a:solidFill>
                  <a:schemeClr val="tx1"/>
                </a:solidFill>
              </a:rPr>
              <a:t>% strongly agreed or agreed</a:t>
            </a:r>
          </a:p>
          <a:p>
            <a:pPr marL="594360" lvl="2" indent="0" fontAlgn="auto">
              <a:spcAft>
                <a:spcPts val="0"/>
              </a:spcAft>
              <a:buFont typeface="Wingdings" charset="2"/>
              <a:buNone/>
              <a:defRPr sz="1800">
                <a:solidFill>
                  <a:srgbClr val="000000"/>
                </a:solidFill>
              </a:defRPr>
            </a:pPr>
            <a:r>
              <a:rPr lang="en-US" sz="2400" dirty="0" smtClean="0">
                <a:solidFill>
                  <a:schemeClr val="tx1"/>
                </a:solidFill>
              </a:rPr>
              <a:t>“</a:t>
            </a:r>
            <a:r>
              <a:rPr lang="en-US" sz="2400" dirty="0">
                <a:solidFill>
                  <a:schemeClr val="tx1"/>
                </a:solidFill>
              </a:rPr>
              <a:t>These experiences influenced the design of my studio projects.” </a:t>
            </a:r>
            <a:endParaRPr lang="en-US" sz="2400" dirty="0" smtClean="0">
              <a:solidFill>
                <a:schemeClr val="tx1"/>
              </a:solidFill>
            </a:endParaRPr>
          </a:p>
          <a:p>
            <a:pPr marL="594360" lvl="2" indent="0" fontAlgn="auto">
              <a:spcAft>
                <a:spcPts val="0"/>
              </a:spcAft>
              <a:buFont typeface="Wingdings" charset="2"/>
              <a:buNone/>
              <a:defRPr sz="1800">
                <a:solidFill>
                  <a:srgbClr val="000000"/>
                </a:solidFill>
              </a:defRPr>
            </a:pPr>
            <a:endParaRPr lang="en-US" sz="1600" dirty="0">
              <a:solidFill>
                <a:schemeClr val="tx1"/>
              </a:solidFill>
            </a:endParaRPr>
          </a:p>
          <a:p>
            <a:pPr fontAlgn="auto">
              <a:spcAft>
                <a:spcPts val="0"/>
              </a:spcAft>
              <a:buFont typeface="Wingdings" charset="2"/>
              <a:buChar char="§"/>
              <a:defRPr sz="1800">
                <a:solidFill>
                  <a:srgbClr val="000000"/>
                </a:solidFill>
              </a:defRPr>
            </a:pPr>
            <a:r>
              <a:rPr lang="en-US" sz="3200" dirty="0">
                <a:solidFill>
                  <a:schemeClr val="tx1"/>
                </a:solidFill>
              </a:rPr>
              <a:t>90%  strongly agreed or agreed </a:t>
            </a:r>
            <a:endParaRPr lang="en-US" sz="2400" dirty="0">
              <a:solidFill>
                <a:schemeClr val="tx1"/>
              </a:solidFill>
            </a:endParaRPr>
          </a:p>
          <a:p>
            <a:pPr marL="594360" lvl="2" indent="0" algn="just" fontAlgn="auto">
              <a:spcAft>
                <a:spcPts val="0"/>
              </a:spcAft>
              <a:buFont typeface="Wingdings" charset="2"/>
              <a:buNone/>
              <a:defRPr sz="1800">
                <a:solidFill>
                  <a:srgbClr val="000000"/>
                </a:solidFill>
              </a:defRPr>
            </a:pPr>
            <a:r>
              <a:rPr lang="en-US" sz="2400" dirty="0">
                <a:solidFill>
                  <a:schemeClr val="tx1"/>
                </a:solidFill>
              </a:rPr>
              <a:t>“These experiences will influence how I design in the future</a:t>
            </a:r>
            <a:r>
              <a:rPr lang="en-US" sz="2400" dirty="0" smtClean="0">
                <a:solidFill>
                  <a:schemeClr val="tx1"/>
                </a:solidFill>
              </a:rPr>
              <a:t>.”</a:t>
            </a:r>
            <a:endParaRPr lang="en-US" sz="2400" dirty="0">
              <a:solidFill>
                <a:schemeClr val="tx1"/>
              </a:solidFill>
            </a:endParaRPr>
          </a:p>
        </p:txBody>
      </p:sp>
      <p:sp>
        <p:nvSpPr>
          <p:cNvPr id="4" name="Footer Placeholder 3"/>
          <p:cNvSpPr>
            <a:spLocks noGrp="1"/>
          </p:cNvSpPr>
          <p:nvPr>
            <p:ph type="ftr" sz="quarter" idx="11"/>
          </p:nvPr>
        </p:nvSpPr>
        <p:spPr/>
        <p:txBody>
          <a:bodyPr/>
          <a:lstStyle/>
          <a:p>
            <a:pPr>
              <a:defRPr/>
            </a:pPr>
            <a:r>
              <a:rPr lang="en-US"/>
              <a:t>©Edelstein 2014</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a:spLocks noGrp="1"/>
          </p:cNvSpPr>
          <p:nvPr>
            <p:ph type="body" idx="1"/>
          </p:nvPr>
        </p:nvSpPr>
        <p:spPr>
          <a:xfrm>
            <a:off x="828675" y="447675"/>
            <a:ext cx="4024313" cy="5794375"/>
          </a:xfrm>
        </p:spPr>
        <p:txBody>
          <a:bodyPr rtlCol="0">
            <a:noAutofit/>
          </a:bodyPr>
          <a:lstStyle>
            <a:lvl1pPr marL="303148" indent="-303148" defTabSz="449833">
              <a:spcBef>
                <a:spcPts val="2400"/>
              </a:spcBef>
              <a:defRPr sz="2309"/>
            </a:lvl1pPr>
          </a:lstStyle>
          <a:p>
            <a:pPr marL="0" indent="0" fontAlgn="auto">
              <a:lnSpc>
                <a:spcPct val="140000"/>
              </a:lnSpc>
              <a:spcAft>
                <a:spcPts val="0"/>
              </a:spcAft>
              <a:buFont typeface="Wingdings" charset="2"/>
              <a:buNone/>
              <a:defRPr/>
            </a:pPr>
            <a:endParaRPr lang="en-US" sz="2400" dirty="0"/>
          </a:p>
          <a:p>
            <a:pPr fontAlgn="auto">
              <a:lnSpc>
                <a:spcPct val="140000"/>
              </a:lnSpc>
              <a:spcAft>
                <a:spcPts val="0"/>
              </a:spcAft>
              <a:buFont typeface="Wingdings" charset="2"/>
              <a:buChar char="§"/>
              <a:defRPr/>
            </a:pPr>
            <a:r>
              <a:rPr lang="en-US" sz="2400" dirty="0"/>
              <a:t>“Involving user/experts </a:t>
            </a:r>
            <a:r>
              <a:rPr lang="en-US" sz="2400" dirty="0" smtClean="0"/>
              <a:t>is </a:t>
            </a:r>
            <a:r>
              <a:rPr lang="en-US" sz="2400" dirty="0"/>
              <a:t>invaluable.</a:t>
            </a:r>
            <a:r>
              <a:rPr lang="en-US" sz="2400" dirty="0" smtClean="0"/>
              <a:t>”</a:t>
            </a:r>
            <a:endParaRPr lang="en-US" sz="2400" dirty="0"/>
          </a:p>
          <a:p>
            <a:pPr fontAlgn="auto">
              <a:lnSpc>
                <a:spcPct val="140000"/>
              </a:lnSpc>
              <a:spcAft>
                <a:spcPts val="0"/>
              </a:spcAft>
              <a:buFont typeface="Wingdings" charset="2"/>
              <a:buChar char="§"/>
              <a:defRPr/>
            </a:pPr>
            <a:r>
              <a:rPr lang="en-US" sz="2400" dirty="0"/>
              <a:t>“…this content is not just an add-on”.</a:t>
            </a:r>
          </a:p>
          <a:p>
            <a:pPr fontAlgn="auto">
              <a:lnSpc>
                <a:spcPct val="140000"/>
              </a:lnSpc>
              <a:spcAft>
                <a:spcPts val="0"/>
              </a:spcAft>
              <a:buFont typeface="Wingdings" charset="2"/>
              <a:buChar char="§"/>
              <a:defRPr/>
            </a:pPr>
            <a:r>
              <a:rPr lang="en-US" sz="2400" dirty="0"/>
              <a:t>“…needs </a:t>
            </a:r>
            <a:r>
              <a:rPr lang="en-US" sz="2400" dirty="0" smtClean="0"/>
              <a:t>commitment </a:t>
            </a:r>
            <a:r>
              <a:rPr lang="en-US" sz="2400" dirty="0"/>
              <a:t>beyond the </a:t>
            </a:r>
            <a:r>
              <a:rPr lang="en-US" sz="2400" dirty="0" smtClean="0"/>
              <a:t>superficial</a:t>
            </a:r>
            <a:r>
              <a:rPr lang="en-US" sz="2400" dirty="0"/>
              <a:t>...”</a:t>
            </a:r>
          </a:p>
          <a:p>
            <a:pPr marL="0" indent="0" fontAlgn="auto">
              <a:lnSpc>
                <a:spcPct val="140000"/>
              </a:lnSpc>
              <a:spcAft>
                <a:spcPts val="0"/>
              </a:spcAft>
              <a:buFont typeface="Wingdings" charset="2"/>
              <a:buNone/>
              <a:defRPr/>
            </a:pPr>
            <a:endParaRPr lang="en-US" sz="2400" dirty="0"/>
          </a:p>
          <a:p>
            <a:pPr marL="0" indent="0" fontAlgn="auto">
              <a:lnSpc>
                <a:spcPct val="140000"/>
              </a:lnSpc>
              <a:spcAft>
                <a:spcPts val="0"/>
              </a:spcAft>
              <a:buFont typeface="Wingdings" charset="2"/>
              <a:buNone/>
              <a:defRPr/>
            </a:pPr>
            <a:endParaRPr lang="en-US" sz="2400" dirty="0"/>
          </a:p>
        </p:txBody>
      </p:sp>
      <p:pic>
        <p:nvPicPr>
          <p:cNvPr id="64514" name="Picture 6" descr="IMG_7545.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52988" y="447675"/>
            <a:ext cx="3455987" cy="4860925"/>
          </a:xfrm>
          <a:prstGeom prst="rect">
            <a:avLst/>
          </a:prstGeom>
          <a:noFill/>
          <a:ln w="9525">
            <a:noFill/>
            <a:miter lim="800000"/>
            <a:headEnd/>
            <a:tailEnd/>
          </a:ln>
        </p:spPr>
      </p:pic>
      <p:sp>
        <p:nvSpPr>
          <p:cNvPr id="64515" name="Title 1"/>
          <p:cNvSpPr>
            <a:spLocks noGrp="1"/>
          </p:cNvSpPr>
          <p:nvPr>
            <p:ph type="title"/>
          </p:nvPr>
        </p:nvSpPr>
        <p:spPr>
          <a:xfrm>
            <a:off x="828675" y="4594225"/>
            <a:ext cx="7473950" cy="1600200"/>
          </a:xfrm>
        </p:spPr>
        <p:txBody>
          <a:bodyPr/>
          <a:lstStyle/>
          <a:p>
            <a:r>
              <a:rPr lang="en-US" sz="4000" smtClean="0"/>
              <a:t>Follow-up Survey: Faculty</a:t>
            </a:r>
          </a:p>
        </p:txBody>
      </p:sp>
      <p:sp>
        <p:nvSpPr>
          <p:cNvPr id="5" name="Footer Placeholder 5"/>
          <p:cNvSpPr txBox="1">
            <a:spLocks/>
          </p:cNvSpPr>
          <p:nvPr/>
        </p:nvSpPr>
        <p:spPr>
          <a:xfrm>
            <a:off x="762000" y="6315075"/>
            <a:ext cx="4873625"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z="900" dirty="0" smtClean="0">
                <a:latin typeface="+mn-lt"/>
              </a:rPr>
              <a:t>©Edelstein 2014</a:t>
            </a:r>
            <a:endParaRPr lang="en-US" sz="900" dirty="0">
              <a:latin typeface="+mn-lt"/>
            </a:endParaRP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dirty="0"/>
          </a:p>
        </p:txBody>
      </p:sp>
      <p:pic>
        <p:nvPicPr>
          <p:cNvPr id="20482" name="Picture 3"/>
          <p:cNvPicPr>
            <a:picLocks noChangeAspect="1"/>
          </p:cNvPicPr>
          <p:nvPr/>
        </p:nvPicPr>
        <p:blipFill>
          <a:blip r:embed="rId2" cstate="print"/>
          <a:srcRect/>
          <a:stretch>
            <a:fillRect/>
          </a:stretch>
        </p:blipFill>
        <p:spPr bwMode="auto">
          <a:xfrm>
            <a:off x="2198688" y="1030288"/>
            <a:ext cx="4459287" cy="4146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a:xfrm>
            <a:off x="762000" y="4572000"/>
            <a:ext cx="7543800" cy="1600200"/>
          </a:xfrm>
        </p:spPr>
        <p:txBody>
          <a:bodyPr/>
          <a:lstStyle/>
          <a:p>
            <a:r>
              <a:rPr lang="en-US" sz="4000" smtClean="0"/>
              <a:t>Outcome: Change</a:t>
            </a:r>
          </a:p>
        </p:txBody>
      </p:sp>
      <p:sp>
        <p:nvSpPr>
          <p:cNvPr id="66562" name="Shape 92"/>
          <p:cNvSpPr>
            <a:spLocks noGrp="1"/>
          </p:cNvSpPr>
          <p:nvPr>
            <p:ph idx="1"/>
          </p:nvPr>
        </p:nvSpPr>
        <p:spPr>
          <a:xfrm>
            <a:off x="774700" y="441325"/>
            <a:ext cx="7527925" cy="5003800"/>
          </a:xfrm>
        </p:spPr>
        <p:txBody>
          <a:bodyPr/>
          <a:lstStyle/>
          <a:p>
            <a:pPr marL="0" indent="0" defTabSz="285750">
              <a:spcBef>
                <a:spcPts val="2000"/>
              </a:spcBef>
              <a:buFont typeface="Wingdings" pitchFamily="2" charset="2"/>
              <a:buNone/>
            </a:pPr>
            <a:endParaRPr lang="en-US" sz="2800" smtClean="0">
              <a:solidFill>
                <a:schemeClr val="tx1"/>
              </a:solidFill>
              <a:latin typeface="Arial" charset="0"/>
              <a:cs typeface="Arial" charset="0"/>
            </a:endParaRPr>
          </a:p>
          <a:p>
            <a:pPr marL="0" indent="0" algn="ctr" defTabSz="285750">
              <a:lnSpc>
                <a:spcPct val="70000"/>
              </a:lnSpc>
              <a:spcBef>
                <a:spcPts val="2000"/>
              </a:spcBef>
              <a:buFont typeface="Wingdings" pitchFamily="2" charset="2"/>
              <a:buNone/>
            </a:pPr>
            <a:r>
              <a:rPr lang="en-US" sz="2800" smtClean="0">
                <a:solidFill>
                  <a:schemeClr val="tx1"/>
                </a:solidFill>
                <a:latin typeface="Arial" charset="0"/>
                <a:cs typeface="Arial" charset="0"/>
              </a:rPr>
              <a:t>Professional adoption of a </a:t>
            </a:r>
          </a:p>
          <a:p>
            <a:pPr marL="0" indent="0" algn="ctr" defTabSz="285750">
              <a:lnSpc>
                <a:spcPct val="70000"/>
              </a:lnSpc>
              <a:spcBef>
                <a:spcPts val="2000"/>
              </a:spcBef>
              <a:buFont typeface="Wingdings" pitchFamily="2" charset="2"/>
              <a:buNone/>
            </a:pPr>
            <a:r>
              <a:rPr lang="en-US" sz="2800" smtClean="0">
                <a:solidFill>
                  <a:schemeClr val="tx1"/>
                </a:solidFill>
                <a:latin typeface="Arial" charset="0"/>
                <a:cs typeface="Arial" charset="0"/>
              </a:rPr>
              <a:t>‘neuro-universal’ approach must </a:t>
            </a:r>
          </a:p>
          <a:p>
            <a:pPr marL="0" indent="0" algn="ctr" defTabSz="285750">
              <a:lnSpc>
                <a:spcPct val="70000"/>
              </a:lnSpc>
              <a:spcBef>
                <a:spcPts val="2000"/>
              </a:spcBef>
              <a:buFont typeface="Wingdings" pitchFamily="2" charset="2"/>
              <a:buNone/>
            </a:pPr>
            <a:r>
              <a:rPr lang="en-US" sz="2800" smtClean="0">
                <a:solidFill>
                  <a:schemeClr val="tx1"/>
                </a:solidFill>
                <a:latin typeface="Arial" charset="0"/>
                <a:cs typeface="Arial" charset="0"/>
              </a:rPr>
              <a:t>change the ‘design process’ </a:t>
            </a:r>
          </a:p>
          <a:p>
            <a:pPr marL="0" indent="0" algn="ctr" defTabSz="285750">
              <a:lnSpc>
                <a:spcPct val="70000"/>
              </a:lnSpc>
              <a:spcBef>
                <a:spcPts val="2000"/>
              </a:spcBef>
              <a:buFont typeface="Wingdings" pitchFamily="2" charset="2"/>
              <a:buNone/>
            </a:pPr>
            <a:r>
              <a:rPr lang="en-US" sz="2800" smtClean="0">
                <a:solidFill>
                  <a:schemeClr val="tx1"/>
                </a:solidFill>
                <a:latin typeface="Arial" charset="0"/>
                <a:cs typeface="Arial" charset="0"/>
              </a:rPr>
              <a:t>rather than ‘persuading individuals’ to change.</a:t>
            </a:r>
          </a:p>
          <a:p>
            <a:pPr marL="0" indent="0" algn="ctr" defTabSz="285750">
              <a:lnSpc>
                <a:spcPct val="70000"/>
              </a:lnSpc>
              <a:spcBef>
                <a:spcPts val="2000"/>
              </a:spcBef>
              <a:buFont typeface="Wingdings" pitchFamily="2" charset="2"/>
              <a:buNone/>
            </a:pPr>
            <a:r>
              <a:rPr lang="en-US" sz="2800" smtClean="0">
                <a:solidFill>
                  <a:schemeClr val="tx1"/>
                </a:solidFill>
                <a:latin typeface="Arial" charset="0"/>
                <a:cs typeface="Arial" charset="0"/>
              </a:rPr>
              <a:t> </a:t>
            </a:r>
          </a:p>
          <a:p>
            <a:pPr marL="0" indent="0" algn="ctr" defTabSz="285750">
              <a:lnSpc>
                <a:spcPct val="70000"/>
              </a:lnSpc>
              <a:spcBef>
                <a:spcPts val="2000"/>
              </a:spcBef>
              <a:buFont typeface="Wingdings" pitchFamily="2" charset="2"/>
              <a:buNone/>
            </a:pPr>
            <a:r>
              <a:rPr lang="en-US" sz="2800" smtClean="0">
                <a:solidFill>
                  <a:schemeClr val="tx1"/>
                </a:solidFill>
                <a:latin typeface="Arial" charset="0"/>
                <a:cs typeface="Arial" charset="0"/>
              </a:rPr>
              <a:t>“… it is not people who change, </a:t>
            </a:r>
          </a:p>
          <a:p>
            <a:pPr marL="0" indent="0" algn="ctr" defTabSz="285750">
              <a:lnSpc>
                <a:spcPct val="70000"/>
              </a:lnSpc>
              <a:spcBef>
                <a:spcPts val="2000"/>
              </a:spcBef>
              <a:buFont typeface="Wingdings" pitchFamily="2" charset="2"/>
              <a:buNone/>
            </a:pPr>
            <a:r>
              <a:rPr lang="en-US" sz="2800" smtClean="0">
                <a:solidFill>
                  <a:schemeClr val="tx1"/>
                </a:solidFill>
                <a:latin typeface="Arial" charset="0"/>
                <a:cs typeface="Arial" charset="0"/>
              </a:rPr>
              <a:t>but the innovations themselves.” </a:t>
            </a:r>
          </a:p>
          <a:p>
            <a:pPr marL="0" indent="0" algn="ctr" defTabSz="285750">
              <a:spcBef>
                <a:spcPts val="2000"/>
              </a:spcBef>
              <a:buFont typeface="Wingdings" pitchFamily="2" charset="2"/>
              <a:buNone/>
            </a:pPr>
            <a:r>
              <a:rPr lang="en-US" sz="2800" smtClean="0">
                <a:solidFill>
                  <a:schemeClr val="tx1"/>
                </a:solidFill>
                <a:latin typeface="Arial" charset="0"/>
                <a:cs typeface="Arial" charset="0"/>
              </a:rPr>
              <a:t> </a:t>
            </a:r>
          </a:p>
        </p:txBody>
      </p:sp>
      <p:sp>
        <p:nvSpPr>
          <p:cNvPr id="66563" name="Rectangle 4"/>
          <p:cNvSpPr>
            <a:spLocks noChangeArrowheads="1"/>
          </p:cNvSpPr>
          <p:nvPr/>
        </p:nvSpPr>
        <p:spPr bwMode="auto">
          <a:xfrm>
            <a:off x="6626225" y="5784850"/>
            <a:ext cx="1800225" cy="369888"/>
          </a:xfrm>
          <a:prstGeom prst="rect">
            <a:avLst/>
          </a:prstGeom>
          <a:noFill/>
          <a:ln w="9525">
            <a:noFill/>
            <a:miter lim="800000"/>
            <a:headEnd/>
            <a:tailEnd/>
          </a:ln>
        </p:spPr>
        <p:txBody>
          <a:bodyPr wrap="none">
            <a:spAutoFit/>
          </a:bodyPr>
          <a:lstStyle/>
          <a:p>
            <a:pPr algn="ctr"/>
            <a:r>
              <a:rPr lang="en-US">
                <a:solidFill>
                  <a:srgbClr val="000000"/>
                </a:solidFill>
                <a:latin typeface="Times New Roman" pitchFamily="18" charset="0"/>
              </a:rPr>
              <a:t>(Robinson, 2009)</a:t>
            </a:r>
          </a:p>
        </p:txBody>
      </p:sp>
      <p:sp>
        <p:nvSpPr>
          <p:cNvPr id="6" name="Footer Placeholder 5"/>
          <p:cNvSpPr>
            <a:spLocks noGrp="1"/>
          </p:cNvSpPr>
          <p:nvPr>
            <p:ph type="ftr" sz="quarter" idx="11"/>
          </p:nvPr>
        </p:nvSpPr>
        <p:spPr/>
        <p:txBody>
          <a:bodyPr/>
          <a:lstStyle/>
          <a:p>
            <a:pPr>
              <a:defRPr/>
            </a:pPr>
            <a:r>
              <a:rPr lang="en-US"/>
              <a:t>©Edelstein 2014</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762000" y="4598988"/>
            <a:ext cx="7543800" cy="1600200"/>
          </a:xfrm>
        </p:spPr>
        <p:txBody>
          <a:bodyPr/>
          <a:lstStyle/>
          <a:p>
            <a:r>
              <a:rPr lang="en-US" sz="4000" smtClean="0"/>
              <a:t>Impact</a:t>
            </a:r>
          </a:p>
        </p:txBody>
      </p:sp>
      <p:pic>
        <p:nvPicPr>
          <p:cNvPr id="68610" name="Content Placeholder 5" descr="P1010136.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762000" y="441325"/>
            <a:ext cx="3606800" cy="4932363"/>
          </a:xfrm>
        </p:spPr>
      </p:pic>
      <p:sp>
        <p:nvSpPr>
          <p:cNvPr id="68611" name="Rectangle 5"/>
          <p:cNvSpPr>
            <a:spLocks noChangeArrowheads="1"/>
          </p:cNvSpPr>
          <p:nvPr/>
        </p:nvSpPr>
        <p:spPr bwMode="auto">
          <a:xfrm>
            <a:off x="4505325" y="441325"/>
            <a:ext cx="3800475" cy="4894263"/>
          </a:xfrm>
          <a:prstGeom prst="rect">
            <a:avLst/>
          </a:prstGeom>
          <a:noFill/>
          <a:ln w="9525">
            <a:noFill/>
            <a:miter lim="800000"/>
            <a:headEnd/>
            <a:tailEnd/>
          </a:ln>
        </p:spPr>
        <p:txBody>
          <a:bodyPr>
            <a:spAutoFit/>
          </a:bodyPr>
          <a:lstStyle/>
          <a:p>
            <a:pPr algn="ctr" defTabSz="542925"/>
            <a:endParaRPr lang="en-US" sz="3200">
              <a:solidFill>
                <a:srgbClr val="000000"/>
              </a:solidFill>
            </a:endParaRPr>
          </a:p>
          <a:p>
            <a:pPr algn="ctr" defTabSz="542925"/>
            <a:endParaRPr lang="en-US" sz="3200">
              <a:solidFill>
                <a:srgbClr val="000000"/>
              </a:solidFill>
            </a:endParaRPr>
          </a:p>
          <a:p>
            <a:pPr algn="ctr" defTabSz="542925"/>
            <a:r>
              <a:rPr lang="en-US" sz="3200">
                <a:solidFill>
                  <a:srgbClr val="000000"/>
                </a:solidFill>
              </a:rPr>
              <a:t>“I can assure you </a:t>
            </a:r>
          </a:p>
          <a:p>
            <a:pPr algn="ctr" defTabSz="542925"/>
            <a:r>
              <a:rPr lang="en-US" sz="3200">
                <a:solidFill>
                  <a:srgbClr val="000000"/>
                </a:solidFill>
              </a:rPr>
              <a:t>that you have had </a:t>
            </a:r>
            <a:br>
              <a:rPr lang="en-US" sz="3200">
                <a:solidFill>
                  <a:srgbClr val="000000"/>
                </a:solidFill>
              </a:rPr>
            </a:br>
            <a:r>
              <a:rPr lang="en-US" sz="3200">
                <a:solidFill>
                  <a:srgbClr val="000000"/>
                </a:solidFill>
              </a:rPr>
              <a:t>a great impact </a:t>
            </a:r>
          </a:p>
          <a:p>
            <a:pPr algn="ctr" defTabSz="542925"/>
            <a:r>
              <a:rPr lang="en-US" sz="3200">
                <a:solidFill>
                  <a:srgbClr val="000000"/>
                </a:solidFill>
              </a:rPr>
              <a:t>on the way the students think.”</a:t>
            </a:r>
          </a:p>
          <a:p>
            <a:pPr algn="ctr" defTabSz="542925"/>
            <a:endParaRPr lang="en-US" sz="3200">
              <a:solidFill>
                <a:srgbClr val="000000"/>
              </a:solidFill>
            </a:endParaRPr>
          </a:p>
          <a:p>
            <a:pPr algn="ctr" defTabSz="542925"/>
            <a:r>
              <a:rPr lang="en-US" sz="2800">
                <a:solidFill>
                  <a:srgbClr val="2C5692"/>
                </a:solidFill>
              </a:rPr>
              <a:t>Berkeley Prize student </a:t>
            </a:r>
          </a:p>
          <a:p>
            <a:pPr algn="ctr" defTabSz="542925"/>
            <a:r>
              <a:rPr lang="en-US" sz="2800">
                <a:solidFill>
                  <a:srgbClr val="2C5692"/>
                </a:solidFill>
              </a:rPr>
              <a:t>&amp; wheelchair user</a:t>
            </a:r>
          </a:p>
        </p:txBody>
      </p:sp>
      <p:sp>
        <p:nvSpPr>
          <p:cNvPr id="7" name="Footer Placeholder 6"/>
          <p:cNvSpPr>
            <a:spLocks noGrp="1"/>
          </p:cNvSpPr>
          <p:nvPr>
            <p:ph type="ftr" sz="quarter" idx="11"/>
          </p:nvPr>
        </p:nvSpPr>
        <p:spPr/>
        <p:txBody>
          <a:bodyPr/>
          <a:lstStyle/>
          <a:p>
            <a:pPr>
              <a:defRPr/>
            </a:pPr>
            <a:r>
              <a:rPr lang="en-US"/>
              <a:t>©Edelstein 2014</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a:xfrm>
            <a:off x="663575" y="4584700"/>
            <a:ext cx="7985125" cy="1600200"/>
          </a:xfrm>
        </p:spPr>
        <p:txBody>
          <a:bodyPr/>
          <a:lstStyle/>
          <a:p>
            <a:r>
              <a:rPr lang="en-US" sz="4000" smtClean="0"/>
              <a:t>Thank you.</a:t>
            </a:r>
          </a:p>
        </p:txBody>
      </p:sp>
      <p:sp>
        <p:nvSpPr>
          <p:cNvPr id="3" name="Text Placeholder 2"/>
          <p:cNvSpPr>
            <a:spLocks noGrp="1"/>
          </p:cNvSpPr>
          <p:nvPr>
            <p:ph type="body" idx="1"/>
          </p:nvPr>
        </p:nvSpPr>
        <p:spPr>
          <a:xfrm>
            <a:off x="663575" y="1325563"/>
            <a:ext cx="3698875" cy="639762"/>
          </a:xfrm>
        </p:spPr>
        <p:txBody>
          <a:bodyPr rtlCol="0"/>
          <a:lstStyle/>
          <a:p>
            <a:pPr fontAlgn="auto">
              <a:spcAft>
                <a:spcPts val="0"/>
              </a:spcAft>
              <a:buFont typeface="Wingdings" charset="2"/>
              <a:buNone/>
              <a:defRPr/>
            </a:pPr>
            <a:r>
              <a:rPr lang="en-US" sz="4800" spc="300" dirty="0" smtClean="0"/>
              <a:t>Eve </a:t>
            </a:r>
            <a:r>
              <a:rPr lang="en-US" sz="4500" spc="300" dirty="0" smtClean="0"/>
              <a:t>Edelstein</a:t>
            </a:r>
            <a:endParaRPr lang="en-US" sz="4500" spc="300" dirty="0"/>
          </a:p>
        </p:txBody>
      </p:sp>
      <p:sp>
        <p:nvSpPr>
          <p:cNvPr id="69635" name="Content Placeholder 3"/>
          <p:cNvSpPr>
            <a:spLocks noGrp="1"/>
          </p:cNvSpPr>
          <p:nvPr>
            <p:ph sz="half" idx="2"/>
          </p:nvPr>
        </p:nvSpPr>
        <p:spPr>
          <a:xfrm>
            <a:off x="704850" y="2316163"/>
            <a:ext cx="5618163" cy="3048000"/>
          </a:xfrm>
        </p:spPr>
        <p:txBody>
          <a:bodyPr/>
          <a:lstStyle/>
          <a:p>
            <a:pPr marL="0" indent="0">
              <a:buFont typeface="Wingdings" pitchFamily="2" charset="2"/>
              <a:buNone/>
            </a:pPr>
            <a:r>
              <a:rPr lang="en-US" smtClean="0">
                <a:latin typeface="Arial" charset="0"/>
                <a:cs typeface="Arial" charset="0"/>
              </a:rPr>
              <a:t>Please accept my</a:t>
            </a:r>
          </a:p>
          <a:p>
            <a:pPr marL="0" indent="0">
              <a:buFont typeface="Wingdings" pitchFamily="2" charset="2"/>
              <a:buNone/>
            </a:pPr>
            <a:r>
              <a:rPr lang="en-US" smtClean="0">
                <a:latin typeface="Arial" charset="0"/>
                <a:cs typeface="Arial" charset="0"/>
              </a:rPr>
              <a:t>apologies for not</a:t>
            </a:r>
          </a:p>
          <a:p>
            <a:pPr marL="0" indent="0">
              <a:buFont typeface="Wingdings" pitchFamily="2" charset="2"/>
              <a:buNone/>
            </a:pPr>
            <a:r>
              <a:rPr lang="en-US" smtClean="0">
                <a:latin typeface="Arial" charset="0"/>
                <a:cs typeface="Arial" charset="0"/>
              </a:rPr>
              <a:t>being able to join you</a:t>
            </a:r>
          </a:p>
          <a:p>
            <a:pPr marL="0" indent="0">
              <a:buFont typeface="Wingdings" pitchFamily="2" charset="2"/>
              <a:buNone/>
            </a:pPr>
            <a:r>
              <a:rPr lang="en-US" smtClean="0">
                <a:latin typeface="Arial" charset="0"/>
                <a:cs typeface="Arial" charset="0"/>
              </a:rPr>
              <a:t>in person at this </a:t>
            </a:r>
          </a:p>
          <a:p>
            <a:pPr marL="0" indent="0">
              <a:buFont typeface="Wingdings" pitchFamily="2" charset="2"/>
              <a:buNone/>
            </a:pPr>
            <a:r>
              <a:rPr lang="en-US" smtClean="0">
                <a:latin typeface="Arial" charset="0"/>
                <a:cs typeface="Arial" charset="0"/>
              </a:rPr>
              <a:t>important conference.</a:t>
            </a:r>
          </a:p>
          <a:p>
            <a:pPr marL="0" indent="0">
              <a:buFont typeface="Wingdings" pitchFamily="2" charset="2"/>
              <a:buNone/>
            </a:pPr>
            <a:endParaRPr lang="en-US" smtClean="0">
              <a:latin typeface="Arial" charset="0"/>
              <a:cs typeface="Arial" charset="0"/>
            </a:endParaRPr>
          </a:p>
          <a:p>
            <a:pPr marL="0" indent="0">
              <a:buFont typeface="Wingdings" pitchFamily="2" charset="2"/>
              <a:buNone/>
            </a:pPr>
            <a:endParaRPr lang="en-US" smtClean="0">
              <a:latin typeface="Arial" charset="0"/>
              <a:cs typeface="Arial" charset="0"/>
            </a:endParaRPr>
          </a:p>
        </p:txBody>
      </p:sp>
      <p:sp>
        <p:nvSpPr>
          <p:cNvPr id="7" name="Text Placeholder 6"/>
          <p:cNvSpPr>
            <a:spLocks noGrp="1"/>
          </p:cNvSpPr>
          <p:nvPr>
            <p:ph type="body" sz="quarter" idx="4294967295"/>
          </p:nvPr>
        </p:nvSpPr>
        <p:spPr>
          <a:xfrm>
            <a:off x="4781550" y="609600"/>
            <a:ext cx="3657600" cy="639763"/>
          </a:xfrm>
        </p:spPr>
        <p:txBody>
          <a:bodyPr rtlCol="0">
            <a:normAutofit fontScale="47500" lnSpcReduction="20000"/>
          </a:bodyPr>
          <a:lstStyle/>
          <a:p>
            <a:pPr fontAlgn="auto">
              <a:spcAft>
                <a:spcPts val="0"/>
              </a:spcAft>
              <a:buFont typeface="Wingdings" charset="2"/>
              <a:buChar char="§"/>
              <a:defRPr/>
            </a:pPr>
            <a:r>
              <a:rPr lang="en-US" dirty="0" err="1" smtClean="0"/>
              <a:t>Neuro</a:t>
            </a:r>
            <a:r>
              <a:rPr lang="en-US" dirty="0" smtClean="0"/>
              <a:t>-Universal Design</a:t>
            </a:r>
            <a:endParaRPr lang="en-US" dirty="0"/>
          </a:p>
        </p:txBody>
      </p:sp>
      <p:pic>
        <p:nvPicPr>
          <p:cNvPr id="69637" name="Content Placeholder 8" descr="10_Eve Edelstein portrait_1.JPG"/>
          <p:cNvPicPr>
            <a:picLocks noGrp="1" noChangeAspect="1"/>
          </p:cNvPicPr>
          <p:nvPr>
            <p:ph sz="half" idx="13"/>
          </p:nvPr>
        </p:nvPicPr>
        <p:blipFill>
          <a:blip r:embed="rId2" cstate="email">
            <a:extLst>
              <a:ext uri="{28A0092B-C50C-407E-A947-70E740481C1C}">
                <a14:useLocalDpi xmlns:a14="http://schemas.microsoft.com/office/drawing/2010/main"/>
              </a:ext>
            </a:extLst>
          </a:blip>
          <a:srcRect/>
          <a:stretch>
            <a:fillRect/>
          </a:stretch>
        </p:blipFill>
        <p:spPr>
          <a:xfrm>
            <a:off x="4943475" y="2090738"/>
            <a:ext cx="3367088" cy="3048000"/>
          </a:xfrm>
        </p:spPr>
      </p:pic>
      <p:sp>
        <p:nvSpPr>
          <p:cNvPr id="10" name="Footer Placeholder 9"/>
          <p:cNvSpPr>
            <a:spLocks noGrp="1"/>
          </p:cNvSpPr>
          <p:nvPr>
            <p:ph type="ftr" sz="quarter" idx="16"/>
          </p:nvPr>
        </p:nvSpPr>
        <p:spPr/>
        <p:txBody>
          <a:bodyPr/>
          <a:lstStyle/>
          <a:p>
            <a:pPr>
              <a:defRPr/>
            </a:pPr>
            <a:r>
              <a:rPr lang="en-US"/>
              <a:t>©Edelstein 2014</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a:p>
        </p:txBody>
      </p:sp>
      <p:sp>
        <p:nvSpPr>
          <p:cNvPr id="70658" name="TextBox 2"/>
          <p:cNvSpPr txBox="1">
            <a:spLocks noChangeArrowheads="1"/>
          </p:cNvSpPr>
          <p:nvPr/>
        </p:nvSpPr>
        <p:spPr bwMode="auto">
          <a:xfrm>
            <a:off x="528638" y="0"/>
            <a:ext cx="9059862" cy="6678613"/>
          </a:xfrm>
          <a:prstGeom prst="rect">
            <a:avLst/>
          </a:prstGeom>
          <a:noFill/>
          <a:ln w="9525">
            <a:noFill/>
            <a:miter lim="800000"/>
            <a:headEnd/>
            <a:tailEnd/>
          </a:ln>
        </p:spPr>
        <p:txBody>
          <a:bodyPr>
            <a:spAutoFit/>
          </a:bodyPr>
          <a:lstStyle/>
          <a:p>
            <a:endParaRPr lang="en-US" altLang="en-US" sz="4000" dirty="0">
              <a:solidFill>
                <a:srgbClr val="FF9933"/>
              </a:solidFill>
            </a:endParaRPr>
          </a:p>
          <a:p>
            <a:r>
              <a:rPr lang="en-US" altLang="en-US" sz="4000" dirty="0">
                <a:solidFill>
                  <a:srgbClr val="FF9933"/>
                </a:solidFill>
              </a:rPr>
              <a:t>Mr. Ajay </a:t>
            </a:r>
            <a:r>
              <a:rPr lang="en-US" altLang="en-US" sz="4000" dirty="0" err="1">
                <a:solidFill>
                  <a:srgbClr val="FF9933"/>
                </a:solidFill>
              </a:rPr>
              <a:t>Khare</a:t>
            </a:r>
            <a:r>
              <a:rPr lang="en-US" altLang="en-US" sz="4000" dirty="0">
                <a:solidFill>
                  <a:srgbClr val="FF9933"/>
                </a:solidFill>
              </a:rPr>
              <a:t>, Ph.D. with</a:t>
            </a:r>
          </a:p>
          <a:p>
            <a:r>
              <a:rPr lang="en-US" altLang="en-US" sz="4000" dirty="0">
                <a:solidFill>
                  <a:srgbClr val="FF9933"/>
                </a:solidFill>
              </a:rPr>
              <a:t>Ms. </a:t>
            </a:r>
            <a:r>
              <a:rPr lang="en-US" altLang="en-US" sz="4000" dirty="0" err="1">
                <a:solidFill>
                  <a:srgbClr val="FF9933"/>
                </a:solidFill>
              </a:rPr>
              <a:t>Rachna</a:t>
            </a:r>
            <a:r>
              <a:rPr lang="en-US" altLang="en-US" sz="4000" dirty="0">
                <a:solidFill>
                  <a:srgbClr val="FF9933"/>
                </a:solidFill>
              </a:rPr>
              <a:t> </a:t>
            </a:r>
            <a:r>
              <a:rPr lang="en-US" altLang="en-US" sz="4000" dirty="0" err="1">
                <a:solidFill>
                  <a:srgbClr val="FF9933"/>
                </a:solidFill>
              </a:rPr>
              <a:t>Khare</a:t>
            </a:r>
            <a:endParaRPr lang="en-US" altLang="en-US" sz="4000" dirty="0">
              <a:solidFill>
                <a:srgbClr val="FF9933"/>
              </a:solidFill>
            </a:endParaRPr>
          </a:p>
          <a:p>
            <a:endParaRPr lang="en-US" dirty="0">
              <a:latin typeface="Times New Roman" pitchFamily="18" charset="0"/>
            </a:endParaRPr>
          </a:p>
          <a:p>
            <a:endParaRPr lang="en-US" dirty="0">
              <a:latin typeface="Times New Roman" pitchFamily="18" charset="0"/>
            </a:endParaRPr>
          </a:p>
          <a:p>
            <a:r>
              <a:rPr lang="en-US" sz="3200" dirty="0"/>
              <a:t>Summary presented by </a:t>
            </a:r>
          </a:p>
          <a:p>
            <a:r>
              <a:rPr lang="en-US" sz="4000" dirty="0" smtClean="0"/>
              <a:t>Mr. Sushil </a:t>
            </a:r>
            <a:r>
              <a:rPr lang="en-US" sz="4000" dirty="0"/>
              <a:t>Kumar Solanki</a:t>
            </a:r>
            <a:r>
              <a:rPr lang="en-US" sz="3200" dirty="0"/>
              <a:t>, </a:t>
            </a:r>
            <a:r>
              <a:rPr lang="en-US" sz="4000" dirty="0" smtClean="0"/>
              <a:t>Architect</a:t>
            </a:r>
            <a:endParaRPr lang="en-US" sz="4000" dirty="0"/>
          </a:p>
          <a:p>
            <a:r>
              <a:rPr lang="en-US" sz="3200" dirty="0"/>
              <a:t>Assistant Professor and Member of</a:t>
            </a:r>
          </a:p>
          <a:p>
            <a:r>
              <a:rPr lang="en-US" sz="3200" dirty="0"/>
              <a:t>the Teaching Fellowship faculty at the</a:t>
            </a:r>
            <a:br>
              <a:rPr lang="en-US" sz="3200" dirty="0"/>
            </a:br>
            <a:r>
              <a:rPr lang="en-US" sz="3200" dirty="0"/>
              <a:t>School of Planning and Architecture</a:t>
            </a:r>
            <a:r>
              <a:rPr lang="en-US" b="1" dirty="0">
                <a:latin typeface="Times New Roman" pitchFamily="18" charset="0"/>
              </a:rPr>
              <a:t>, </a:t>
            </a:r>
            <a:r>
              <a:rPr lang="en-US" sz="3200" dirty="0"/>
              <a:t>Bhopal</a:t>
            </a:r>
          </a:p>
          <a:p>
            <a:endParaRPr lang="en-US" dirty="0"/>
          </a:p>
          <a:p>
            <a:r>
              <a:rPr lang="en-US" sz="3200" dirty="0"/>
              <a:t>Full paper available in the Proceedings</a:t>
            </a:r>
          </a:p>
          <a:p>
            <a:endParaRPr lang="en-US" dirty="0">
              <a:latin typeface="Times New Roman" pitchFamily="18" charset="0"/>
            </a:endParaRPr>
          </a:p>
          <a:p>
            <a:endParaRPr lang="en-US" dirty="0">
              <a:latin typeface="Times New Roman" pitchFamily="18" charset="0"/>
            </a:endParaRPr>
          </a:p>
          <a:p>
            <a:endParaRPr lang="en-US" dirty="0">
              <a:latin typeface="Times New Roman" pitchFamily="18"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71301"/>
            <a:ext cx="7772400" cy="1470025"/>
          </a:xfrm>
        </p:spPr>
        <p:txBody>
          <a:bodyPr>
            <a:normAutofit/>
          </a:bodyPr>
          <a:lstStyle/>
          <a:p>
            <a:pPr algn="ctr"/>
            <a:r>
              <a:rPr lang="en-US" sz="2800" b="1" dirty="0" smtClean="0">
                <a:solidFill>
                  <a:schemeClr val="bg1"/>
                </a:solidFill>
                <a:latin typeface="Tw Cen MT" pitchFamily="34" charset="0"/>
                <a:ea typeface="Times New Roman"/>
                <a:cs typeface="Mangal"/>
              </a:rPr>
              <a:t>“</a:t>
            </a:r>
            <a:r>
              <a:rPr lang="en-US" sz="2800" b="1" dirty="0" smtClean="0">
                <a:solidFill>
                  <a:schemeClr val="bg1"/>
                </a:solidFill>
                <a:latin typeface="Tw Cen MT" pitchFamily="34" charset="0"/>
                <a:ea typeface="Times New Roman"/>
                <a:cs typeface="TimesNewRoman,Bold"/>
              </a:rPr>
              <a:t>GLOCALIZING UNIVERSAL DESIGN EDUCATION FOR CULTURAL INTERFACE IN INDIA</a:t>
            </a:r>
            <a:r>
              <a:rPr lang="en-US" sz="2800" dirty="0" smtClean="0">
                <a:solidFill>
                  <a:schemeClr val="bg1"/>
                </a:solidFill>
                <a:latin typeface="Tw Cen MT" pitchFamily="34" charset="0"/>
                <a:ea typeface="Times New Roman"/>
                <a:cs typeface="TimesNewRoman,Bold"/>
              </a:rPr>
              <a:t>”</a:t>
            </a:r>
            <a:r>
              <a:rPr lang="en-US" sz="2800" dirty="0" smtClean="0">
                <a:solidFill>
                  <a:schemeClr val="bg1"/>
                </a:solidFill>
                <a:latin typeface="Tw Cen MT" pitchFamily="34" charset="0"/>
                <a:ea typeface="Times New Roman"/>
                <a:cs typeface="Mangal"/>
              </a:rPr>
              <a:t> </a:t>
            </a:r>
            <a:endParaRPr lang="en-US" sz="2800" dirty="0">
              <a:solidFill>
                <a:schemeClr val="bg1"/>
              </a:solidFill>
            </a:endParaRPr>
          </a:p>
        </p:txBody>
      </p:sp>
      <p:pic>
        <p:nvPicPr>
          <p:cNvPr id="2050" name="Picture 2"/>
          <p:cNvPicPr>
            <a:picLocks noChangeAspect="1" noChangeArrowheads="1"/>
          </p:cNvPicPr>
          <p:nvPr/>
        </p:nvPicPr>
        <p:blipFill>
          <a:blip r:embed="rId3" cstate="print"/>
          <a:srcRect/>
          <a:stretch>
            <a:fillRect/>
          </a:stretch>
        </p:blipFill>
        <p:spPr bwMode="auto">
          <a:xfrm>
            <a:off x="7305676" y="0"/>
            <a:ext cx="1838325" cy="781050"/>
          </a:xfrm>
          <a:prstGeom prst="rect">
            <a:avLst/>
          </a:prstGeom>
          <a:noFill/>
          <a:ln w="9525">
            <a:noFill/>
            <a:miter lim="800000"/>
            <a:headEnd/>
            <a:tailEnd/>
          </a:ln>
        </p:spPr>
      </p:pic>
      <p:sp>
        <p:nvSpPr>
          <p:cNvPr id="8" name="TextBox 7"/>
          <p:cNvSpPr txBox="1"/>
          <p:nvPr/>
        </p:nvSpPr>
        <p:spPr>
          <a:xfrm>
            <a:off x="1600200" y="3733801"/>
            <a:ext cx="6400800" cy="923320"/>
          </a:xfrm>
          <a:prstGeom prst="rect">
            <a:avLst/>
          </a:prstGeom>
          <a:noFill/>
        </p:spPr>
        <p:txBody>
          <a:bodyPr wrap="square" lIns="91429" tIns="45715" rIns="91429" bIns="45715" rtlCol="0">
            <a:spAutoFit/>
          </a:bodyPr>
          <a:lstStyle/>
          <a:p>
            <a:pPr algn="ctr"/>
            <a:r>
              <a:rPr lang="en-IN" b="1" dirty="0" smtClean="0"/>
              <a:t>Dr. Ajay </a:t>
            </a:r>
            <a:r>
              <a:rPr lang="en-IN" b="1" dirty="0" err="1" smtClean="0"/>
              <a:t>Khare</a:t>
            </a:r>
            <a:r>
              <a:rPr lang="en-IN" b="1" dirty="0" smtClean="0"/>
              <a:t>, Dr. </a:t>
            </a:r>
            <a:r>
              <a:rPr lang="en-IN" b="1" dirty="0" err="1" smtClean="0"/>
              <a:t>Rachna</a:t>
            </a:r>
            <a:r>
              <a:rPr lang="en-IN" b="1" dirty="0" smtClean="0"/>
              <a:t> </a:t>
            </a:r>
            <a:r>
              <a:rPr lang="en-IN" b="1" dirty="0" err="1" smtClean="0"/>
              <a:t>Khare</a:t>
            </a:r>
            <a:r>
              <a:rPr lang="en-IN" b="1" dirty="0" smtClean="0"/>
              <a:t>, </a:t>
            </a:r>
            <a:r>
              <a:rPr lang="en-IN" b="1" u="sng" dirty="0" err="1" smtClean="0"/>
              <a:t>Sushil</a:t>
            </a:r>
            <a:r>
              <a:rPr lang="en-IN" b="1" u="sng" dirty="0" smtClean="0"/>
              <a:t> Kumar </a:t>
            </a:r>
            <a:r>
              <a:rPr lang="en-IN" b="1" u="sng" dirty="0" err="1" smtClean="0"/>
              <a:t>Solanki</a:t>
            </a:r>
            <a:r>
              <a:rPr lang="en-IN" b="1" u="sng" dirty="0" smtClean="0"/>
              <a:t>, Architect</a:t>
            </a:r>
          </a:p>
          <a:p>
            <a:pPr algn="ctr"/>
            <a:r>
              <a:rPr lang="en-IN" dirty="0" smtClean="0"/>
              <a:t>School of Planning and Architecture, Bhopal, India</a:t>
            </a:r>
          </a:p>
          <a:p>
            <a:pPr algn="ctr"/>
            <a:r>
              <a:rPr lang="en-IN" dirty="0" smtClean="0"/>
              <a:t>(S.P.A, Bhopal)</a:t>
            </a:r>
            <a:endParaRPr lang="en-IN" dirty="0"/>
          </a:p>
        </p:txBody>
      </p:sp>
      <p:pic>
        <p:nvPicPr>
          <p:cNvPr id="2055" name="Picture 7"/>
          <p:cNvPicPr>
            <a:picLocks noChangeAspect="1" noChangeArrowheads="1"/>
          </p:cNvPicPr>
          <p:nvPr/>
        </p:nvPicPr>
        <p:blipFill>
          <a:blip r:embed="rId4" cstate="print"/>
          <a:srcRect/>
          <a:stretch>
            <a:fillRect/>
          </a:stretch>
        </p:blipFill>
        <p:spPr bwMode="auto">
          <a:xfrm>
            <a:off x="76200" y="5638800"/>
            <a:ext cx="1924050" cy="1162050"/>
          </a:xfrm>
          <a:prstGeom prst="rect">
            <a:avLst/>
          </a:prstGeom>
          <a:noFill/>
          <a:ln w="9525">
            <a:noFill/>
            <a:miter lim="800000"/>
            <a:headEnd/>
            <a:tailEnd/>
          </a:ln>
        </p:spPr>
      </p:pic>
      <p:pic>
        <p:nvPicPr>
          <p:cNvPr id="2059" name="Picture 1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33601" y="5638800"/>
            <a:ext cx="2376557" cy="1219200"/>
          </a:xfrm>
          <a:prstGeom prst="rect">
            <a:avLst/>
          </a:prstGeom>
          <a:noFill/>
          <a:ln w="9525">
            <a:noFill/>
            <a:miter lim="800000"/>
            <a:headEnd/>
            <a:tailEnd/>
          </a:ln>
        </p:spPr>
      </p:pic>
      <p:pic>
        <p:nvPicPr>
          <p:cNvPr id="2060" name="Picture 1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72000" y="5641588"/>
            <a:ext cx="4343400" cy="1064013"/>
          </a:xfrm>
          <a:prstGeom prst="rect">
            <a:avLst/>
          </a:prstGeom>
          <a:noFill/>
          <a:ln w="9525">
            <a:noFill/>
            <a:miter lim="800000"/>
            <a:headEnd/>
            <a:tailEnd/>
          </a:ln>
        </p:spPr>
      </p:pic>
      <p:pic>
        <p:nvPicPr>
          <p:cNvPr id="16" name="Picture 6" descr="C:\Users\hp\Google Drive\SPA Graphics Work\SPAB_logo.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962400" y="2971800"/>
            <a:ext cx="838200" cy="698582"/>
          </a:xfrm>
          <a:prstGeom prst="rect">
            <a:avLst/>
          </a:prstGeom>
          <a:noFill/>
        </p:spPr>
      </p:pic>
    </p:spTree>
    <p:extLst>
      <p:ext uri="{BB962C8B-B14F-4D97-AF65-F5344CB8AC3E}">
        <p14:creationId xmlns:p14="http://schemas.microsoft.com/office/powerpoint/2010/main" val="15084751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28600" y="524569"/>
            <a:ext cx="4267200" cy="5504061"/>
          </a:xfrm>
          <a:prstGeom prst="rect">
            <a:avLst/>
          </a:prstGeom>
          <a:noFill/>
        </p:spPr>
        <p:txBody>
          <a:bodyPr wrap="square" lIns="91429" tIns="45715" rIns="91429" bIns="45715" rtlCol="0">
            <a:spAutoFit/>
          </a:bodyPr>
          <a:lstStyle/>
          <a:p>
            <a:pPr algn="just"/>
            <a:r>
              <a:rPr lang="en-IN" sz="1600" b="1" dirty="0" smtClean="0"/>
              <a:t>India :</a:t>
            </a:r>
          </a:p>
          <a:p>
            <a:pPr algn="just">
              <a:lnSpc>
                <a:spcPct val="150000"/>
              </a:lnSpc>
              <a:buFont typeface="Wingdings" pitchFamily="2" charset="2"/>
              <a:buChar char="§"/>
            </a:pPr>
            <a:r>
              <a:rPr lang="en-IN" sz="1600" dirty="0" smtClean="0">
                <a:solidFill>
                  <a:schemeClr val="tx1">
                    <a:lumMod val="95000"/>
                    <a:lumOff val="5000"/>
                  </a:schemeClr>
                </a:solidFill>
              </a:rPr>
              <a:t> Seventh largest country in world by area.</a:t>
            </a:r>
          </a:p>
          <a:p>
            <a:pPr algn="just">
              <a:lnSpc>
                <a:spcPct val="150000"/>
              </a:lnSpc>
              <a:buFont typeface="Wingdings" pitchFamily="2" charset="2"/>
              <a:buChar char="§"/>
            </a:pPr>
            <a:r>
              <a:rPr lang="en-IN" sz="1600" dirty="0" smtClean="0">
                <a:solidFill>
                  <a:schemeClr val="tx1">
                    <a:lumMod val="95000"/>
                    <a:lumOff val="5000"/>
                  </a:schemeClr>
                </a:solidFill>
              </a:rPr>
              <a:t> Population with over 1.2 billion and most populous democracy in the world.</a:t>
            </a:r>
          </a:p>
          <a:p>
            <a:pPr algn="just">
              <a:lnSpc>
                <a:spcPct val="150000"/>
              </a:lnSpc>
              <a:buFont typeface="Wingdings" pitchFamily="2" charset="2"/>
              <a:buChar char="§"/>
            </a:pPr>
            <a:r>
              <a:rPr lang="en-IN" sz="1600" dirty="0" smtClean="0">
                <a:solidFill>
                  <a:schemeClr val="tx1">
                    <a:lumMod val="95000"/>
                    <a:lumOff val="5000"/>
                  </a:schemeClr>
                </a:solidFill>
              </a:rPr>
              <a:t> 387 Architectural institutions to provide architectural education. </a:t>
            </a:r>
          </a:p>
          <a:p>
            <a:pPr algn="just">
              <a:lnSpc>
                <a:spcPct val="150000"/>
              </a:lnSpc>
              <a:buFont typeface="Wingdings" pitchFamily="2" charset="2"/>
              <a:buChar char="§"/>
            </a:pPr>
            <a:r>
              <a:rPr lang="en-IN" sz="1600" dirty="0" smtClean="0">
                <a:solidFill>
                  <a:schemeClr val="tx1">
                    <a:lumMod val="95000"/>
                    <a:lumOff val="5000"/>
                  </a:schemeClr>
                </a:solidFill>
              </a:rPr>
              <a:t> </a:t>
            </a:r>
            <a:r>
              <a:rPr lang="en-IN" sz="1600" dirty="0" smtClean="0"/>
              <a:t>The Council of Architecture (COA) by the Govt. Of India under the provisions of the Architects Act, 1972.</a:t>
            </a:r>
          </a:p>
          <a:p>
            <a:pPr algn="just">
              <a:lnSpc>
                <a:spcPct val="150000"/>
              </a:lnSpc>
              <a:buFont typeface="Wingdings" pitchFamily="2" charset="2"/>
              <a:buChar char="§"/>
            </a:pPr>
            <a:r>
              <a:rPr lang="en-IN" sz="1600" dirty="0" smtClean="0">
                <a:solidFill>
                  <a:schemeClr val="tx1">
                    <a:lumMod val="95000"/>
                    <a:lumOff val="5000"/>
                  </a:schemeClr>
                </a:solidFill>
              </a:rPr>
              <a:t> </a:t>
            </a:r>
            <a:r>
              <a:rPr lang="en-IN" sz="1600" dirty="0" smtClean="0"/>
              <a:t>The Act provides:</a:t>
            </a:r>
          </a:p>
          <a:p>
            <a:pPr algn="just">
              <a:lnSpc>
                <a:spcPct val="150000"/>
              </a:lnSpc>
            </a:pPr>
            <a:r>
              <a:rPr lang="en-IN" sz="1600" dirty="0" smtClean="0"/>
              <a:t>	- Registration of Architects.</a:t>
            </a:r>
          </a:p>
          <a:p>
            <a:pPr algn="just">
              <a:lnSpc>
                <a:spcPct val="150000"/>
              </a:lnSpc>
            </a:pPr>
            <a:r>
              <a:rPr lang="en-IN" sz="1600" dirty="0" smtClean="0"/>
              <a:t>	- Standards of education.</a:t>
            </a:r>
          </a:p>
          <a:p>
            <a:pPr algn="just">
              <a:lnSpc>
                <a:spcPct val="150000"/>
              </a:lnSpc>
            </a:pPr>
            <a:r>
              <a:rPr lang="en-IN" sz="1600" dirty="0" smtClean="0"/>
              <a:t>	- Recognized qualifications and 	    standards of practice by the 	    Architects</a:t>
            </a:r>
            <a:r>
              <a:rPr lang="en-IN" dirty="0" smtClean="0"/>
              <a:t>.</a:t>
            </a:r>
            <a:endParaRPr lang="en-IN" dirty="0">
              <a:solidFill>
                <a:schemeClr val="tx1">
                  <a:lumMod val="95000"/>
                  <a:lumOff val="5000"/>
                </a:schemeClr>
              </a:solidFill>
            </a:endParaRPr>
          </a:p>
        </p:txBody>
      </p:sp>
      <p:pic>
        <p:nvPicPr>
          <p:cNvPr id="14" name="Picture 13" descr="india-map.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7516" y="762000"/>
            <a:ext cx="4496484" cy="5029200"/>
          </a:xfrm>
          <a:prstGeom prst="rect">
            <a:avLst/>
          </a:prstGeom>
        </p:spPr>
      </p:pic>
    </p:spTree>
    <p:extLst>
      <p:ext uri="{BB962C8B-B14F-4D97-AF65-F5344CB8AC3E}">
        <p14:creationId xmlns:p14="http://schemas.microsoft.com/office/powerpoint/2010/main" val="6247275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82262" y="2819400"/>
            <a:ext cx="4477926" cy="3048000"/>
          </a:xfrm>
          <a:prstGeom prst="rect">
            <a:avLst/>
          </a:prstGeom>
          <a:noFill/>
          <a:ln w="9525">
            <a:noFill/>
            <a:miter lim="800000"/>
            <a:headEnd/>
            <a:tailEnd/>
          </a:ln>
        </p:spPr>
      </p:pic>
      <p:pic>
        <p:nvPicPr>
          <p:cNvPr id="11" name="Picture 10" descr="council-logo.jpg"/>
          <p:cNvPicPr>
            <a:picLocks noChangeAspect="1"/>
          </p:cNvPicPr>
          <p:nvPr/>
        </p:nvPicPr>
        <p:blipFill>
          <a:blip r:embed="rId3" cstate="print"/>
          <a:stretch>
            <a:fillRect/>
          </a:stretch>
        </p:blipFill>
        <p:spPr>
          <a:xfrm>
            <a:off x="228600" y="838200"/>
            <a:ext cx="3048000" cy="1293628"/>
          </a:xfrm>
          <a:prstGeom prst="rect">
            <a:avLst/>
          </a:prstGeom>
        </p:spPr>
      </p:pic>
      <p:sp>
        <p:nvSpPr>
          <p:cNvPr id="12" name="TextBox 11"/>
          <p:cNvSpPr txBox="1"/>
          <p:nvPr/>
        </p:nvSpPr>
        <p:spPr>
          <a:xfrm>
            <a:off x="1008474" y="3578424"/>
            <a:ext cx="2971800" cy="276999"/>
          </a:xfrm>
          <a:prstGeom prst="rect">
            <a:avLst/>
          </a:prstGeom>
        </p:spPr>
        <p:style>
          <a:lnRef idx="1">
            <a:schemeClr val="accent6"/>
          </a:lnRef>
          <a:fillRef idx="3">
            <a:schemeClr val="accent6"/>
          </a:fillRef>
          <a:effectRef idx="2">
            <a:schemeClr val="accent6"/>
          </a:effectRef>
          <a:fontRef idx="minor">
            <a:schemeClr val="lt1"/>
          </a:fontRef>
        </p:style>
        <p:txBody>
          <a:bodyPr wrap="square" lIns="91429" tIns="45715" rIns="91429" bIns="45715" rtlCol="0">
            <a:spAutoFit/>
          </a:bodyPr>
          <a:lstStyle/>
          <a:p>
            <a:pPr algn="ctr"/>
            <a:r>
              <a:rPr lang="en-IN" sz="1200" b="1" dirty="0" smtClean="0"/>
              <a:t>ACCESSIBILITY </a:t>
            </a:r>
            <a:endParaRPr lang="en-IN" sz="1200" b="1" dirty="0"/>
          </a:p>
        </p:txBody>
      </p:sp>
      <p:sp>
        <p:nvSpPr>
          <p:cNvPr id="13" name="TextBox 12"/>
          <p:cNvSpPr txBox="1"/>
          <p:nvPr/>
        </p:nvSpPr>
        <p:spPr>
          <a:xfrm>
            <a:off x="4953000" y="1752601"/>
            <a:ext cx="3886200" cy="2862312"/>
          </a:xfrm>
          <a:prstGeom prst="rect">
            <a:avLst/>
          </a:prstGeom>
          <a:noFill/>
        </p:spPr>
        <p:txBody>
          <a:bodyPr wrap="square" lIns="91429" tIns="45715" rIns="91429" bIns="45715" rtlCol="0">
            <a:spAutoFit/>
          </a:bodyPr>
          <a:lstStyle/>
          <a:p>
            <a:pPr algn="ctr">
              <a:lnSpc>
                <a:spcPct val="150000"/>
              </a:lnSpc>
            </a:pPr>
            <a:r>
              <a:rPr lang="en-IN" sz="2400" b="1" u="sng" dirty="0" smtClean="0"/>
              <a:t>According to 2005 parliamentary amendment:</a:t>
            </a:r>
          </a:p>
          <a:p>
            <a:pPr algn="ctr">
              <a:lnSpc>
                <a:spcPct val="150000"/>
              </a:lnSpc>
            </a:pPr>
            <a:r>
              <a:rPr lang="en-IN" sz="2400" b="1" u="sng" dirty="0" smtClean="0"/>
              <a:t> Accessibility is compulsory in Indian architecture </a:t>
            </a:r>
            <a:r>
              <a:rPr lang="en-IN" sz="2400" b="1" u="sng" dirty="0" err="1" smtClean="0"/>
              <a:t>aducation</a:t>
            </a:r>
            <a:endParaRPr lang="en-IN" sz="2400" b="1" u="sng" dirty="0"/>
          </a:p>
        </p:txBody>
      </p:sp>
      <p:sp>
        <p:nvSpPr>
          <p:cNvPr id="14" name="TextBox 13"/>
          <p:cNvSpPr txBox="1"/>
          <p:nvPr/>
        </p:nvSpPr>
        <p:spPr>
          <a:xfrm>
            <a:off x="282262" y="2819400"/>
            <a:ext cx="762000" cy="461665"/>
          </a:xfrm>
          <a:prstGeom prst="rect">
            <a:avLst/>
          </a:prstGeom>
          <a:solidFill>
            <a:schemeClr val="bg1"/>
          </a:solidFill>
          <a:ln>
            <a:solidFill>
              <a:schemeClr val="bg1"/>
            </a:solidFill>
          </a:ln>
        </p:spPr>
        <p:style>
          <a:lnRef idx="1">
            <a:schemeClr val="accent6"/>
          </a:lnRef>
          <a:fillRef idx="3">
            <a:schemeClr val="accent6"/>
          </a:fillRef>
          <a:effectRef idx="2">
            <a:schemeClr val="accent6"/>
          </a:effectRef>
          <a:fontRef idx="minor">
            <a:schemeClr val="lt1"/>
          </a:fontRef>
        </p:style>
        <p:txBody>
          <a:bodyPr wrap="square" lIns="91429" tIns="45715" rIns="91429" bIns="45715" rtlCol="0">
            <a:spAutoFit/>
          </a:bodyPr>
          <a:lstStyle/>
          <a:p>
            <a:pPr algn="ctr"/>
            <a:r>
              <a:rPr lang="en-IN" sz="1200" b="1" dirty="0" smtClean="0"/>
              <a:t>CESSIBILITY </a:t>
            </a:r>
            <a:endParaRPr lang="en-IN" sz="1200" b="1" dirty="0"/>
          </a:p>
        </p:txBody>
      </p:sp>
    </p:spTree>
    <p:extLst>
      <p:ext uri="{BB962C8B-B14F-4D97-AF65-F5344CB8AC3E}">
        <p14:creationId xmlns:p14="http://schemas.microsoft.com/office/powerpoint/2010/main" val="69344648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747" t="23750" r="71873" b="37500"/>
          <a:stretch>
            <a:fillRect/>
          </a:stretch>
        </p:blipFill>
        <p:spPr bwMode="auto">
          <a:xfrm>
            <a:off x="228600" y="1219200"/>
            <a:ext cx="2438400" cy="2362200"/>
          </a:xfrm>
          <a:prstGeom prst="rect">
            <a:avLst/>
          </a:prstGeom>
          <a:noFill/>
          <a:ln w="9525">
            <a:noFill/>
            <a:miter lim="800000"/>
            <a:headEnd/>
            <a:tailEnd/>
          </a:ln>
          <a:effectLst/>
        </p:spPr>
      </p:pic>
      <p:sp>
        <p:nvSpPr>
          <p:cNvPr id="9" name="TextBox 8"/>
          <p:cNvSpPr txBox="1"/>
          <p:nvPr/>
        </p:nvSpPr>
        <p:spPr>
          <a:xfrm>
            <a:off x="381000" y="3886200"/>
            <a:ext cx="4038600" cy="2123658"/>
          </a:xfrm>
          <a:prstGeom prst="rect">
            <a:avLst/>
          </a:prstGeom>
          <a:noFill/>
        </p:spPr>
        <p:txBody>
          <a:bodyPr wrap="square" rtlCol="0">
            <a:spAutoFit/>
          </a:bodyPr>
          <a:lstStyle/>
          <a:p>
            <a:r>
              <a:rPr lang="en-IN" sz="2400" b="1" dirty="0" smtClean="0"/>
              <a:t>Objective:</a:t>
            </a:r>
          </a:p>
          <a:p>
            <a:pPr>
              <a:lnSpc>
                <a:spcPct val="200000"/>
              </a:lnSpc>
            </a:pPr>
            <a:r>
              <a:rPr lang="en-IN" dirty="0" smtClean="0"/>
              <a:t>To develop body of knowledge for students of architecture to learn universal design. </a:t>
            </a:r>
            <a:endParaRPr lang="en-IN" dirty="0"/>
          </a:p>
        </p:txBody>
      </p:sp>
      <p:grpSp>
        <p:nvGrpSpPr>
          <p:cNvPr id="13" name="Group 12"/>
          <p:cNvGrpSpPr/>
          <p:nvPr/>
        </p:nvGrpSpPr>
        <p:grpSpPr>
          <a:xfrm>
            <a:off x="3810000" y="1524000"/>
            <a:ext cx="5334000" cy="4343400"/>
            <a:chOff x="457200" y="685800"/>
            <a:chExt cx="7010400" cy="4618000"/>
          </a:xfrm>
        </p:grpSpPr>
        <p:pic>
          <p:nvPicPr>
            <p:cNvPr id="14" name="Picture 13" descr="IMG_026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685800"/>
              <a:ext cx="3498000" cy="2332000"/>
            </a:xfrm>
            <a:prstGeom prst="rect">
              <a:avLst/>
            </a:prstGeom>
          </p:spPr>
        </p:pic>
        <p:pic>
          <p:nvPicPr>
            <p:cNvPr id="15" name="Picture 14" descr="IMG_0269.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69600" y="2971800"/>
              <a:ext cx="3498000" cy="2332000"/>
            </a:xfrm>
            <a:prstGeom prst="rect">
              <a:avLst/>
            </a:prstGeom>
          </p:spPr>
        </p:pic>
        <p:pic>
          <p:nvPicPr>
            <p:cNvPr id="16" name="Picture 15" descr="IMG_0272.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200" y="2971800"/>
              <a:ext cx="3498000" cy="2332000"/>
            </a:xfrm>
            <a:prstGeom prst="rect">
              <a:avLst/>
            </a:prstGeom>
          </p:spPr>
        </p:pic>
        <p:pic>
          <p:nvPicPr>
            <p:cNvPr id="17" name="Picture 16" descr="IMG_0273.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62400" y="685800"/>
              <a:ext cx="3498000" cy="2332000"/>
            </a:xfrm>
            <a:prstGeom prst="rect">
              <a:avLst/>
            </a:prstGeom>
          </p:spPr>
        </p:pic>
      </p:grpSp>
    </p:spTree>
    <p:extLst>
      <p:ext uri="{BB962C8B-B14F-4D97-AF65-F5344CB8AC3E}">
        <p14:creationId xmlns:p14="http://schemas.microsoft.com/office/powerpoint/2010/main" val="10285270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8229600" y="2895600"/>
            <a:ext cx="914400" cy="1015663"/>
          </a:xfrm>
          <a:prstGeom prst="rect">
            <a:avLst/>
          </a:prstGeom>
          <a:noFill/>
        </p:spPr>
        <p:txBody>
          <a:bodyPr wrap="square" rtlCol="0">
            <a:spAutoFit/>
          </a:bodyPr>
          <a:lstStyle/>
          <a:p>
            <a:r>
              <a:rPr lang="en-IN" sz="6000" b="1" dirty="0" smtClean="0">
                <a:solidFill>
                  <a:srgbClr val="FF0000"/>
                </a:solidFill>
              </a:rPr>
              <a:t>?</a:t>
            </a:r>
            <a:endParaRPr lang="en-IN" sz="6000" b="1" dirty="0">
              <a:solidFill>
                <a:srgbClr val="FF0000"/>
              </a:solidFill>
            </a:endParaRPr>
          </a:p>
        </p:txBody>
      </p:sp>
      <p:sp>
        <p:nvSpPr>
          <p:cNvPr id="4" name="TextBox 3"/>
          <p:cNvSpPr txBox="1"/>
          <p:nvPr/>
        </p:nvSpPr>
        <p:spPr>
          <a:xfrm>
            <a:off x="152400" y="2133600"/>
            <a:ext cx="2362200" cy="27698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91429" tIns="45715" rIns="91429" bIns="45715" rtlCol="0">
            <a:spAutoFit/>
          </a:bodyPr>
          <a:lstStyle/>
          <a:p>
            <a:pPr algn="ctr"/>
            <a:r>
              <a:rPr lang="en-IN" sz="1200" b="1" dirty="0" smtClean="0"/>
              <a:t>Teaching Fellowship – 2013-14</a:t>
            </a:r>
            <a:endParaRPr lang="en-IN" sz="1200" b="1" dirty="0"/>
          </a:p>
        </p:txBody>
      </p:sp>
      <p:cxnSp>
        <p:nvCxnSpPr>
          <p:cNvPr id="8" name="Straight Arrow Connector 7"/>
          <p:cNvCxnSpPr/>
          <p:nvPr/>
        </p:nvCxnSpPr>
        <p:spPr>
          <a:xfrm>
            <a:off x="3810000" y="1143000"/>
            <a:ext cx="2133600"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Left Brace 8"/>
          <p:cNvSpPr/>
          <p:nvPr/>
        </p:nvSpPr>
        <p:spPr>
          <a:xfrm rot="16200000">
            <a:off x="4762501" y="495301"/>
            <a:ext cx="762001" cy="4343400"/>
          </a:xfrm>
          <a:prstGeom prst="leftBrace">
            <a:avLst/>
          </a:prstGeom>
          <a:ln w="28575"/>
        </p:spPr>
        <p:style>
          <a:lnRef idx="1">
            <a:schemeClr val="accent1"/>
          </a:lnRef>
          <a:fillRef idx="0">
            <a:schemeClr val="accent1"/>
          </a:fillRef>
          <a:effectRef idx="0">
            <a:schemeClr val="accent1"/>
          </a:effectRef>
          <a:fontRef idx="minor">
            <a:schemeClr val="tx1"/>
          </a:fontRef>
        </p:style>
        <p:txBody>
          <a:bodyPr lIns="91429" tIns="45715" rIns="91429" bIns="45715" rtlCol="0" anchor="ctr"/>
          <a:lstStyle/>
          <a:p>
            <a:pPr algn="ctr"/>
            <a:endParaRPr lang="en-IN"/>
          </a:p>
        </p:txBody>
      </p:sp>
      <p:pic>
        <p:nvPicPr>
          <p:cNvPr id="17" name="Picture 16" descr="Berkley.jpg"/>
          <p:cNvPicPr>
            <a:picLocks noChangeAspect="1"/>
          </p:cNvPicPr>
          <p:nvPr/>
        </p:nvPicPr>
        <p:blipFill>
          <a:blip r:embed="rId2" cstate="print"/>
          <a:stretch>
            <a:fillRect/>
          </a:stretch>
        </p:blipFill>
        <p:spPr>
          <a:xfrm>
            <a:off x="304799" y="228600"/>
            <a:ext cx="3254375" cy="1905000"/>
          </a:xfrm>
          <a:prstGeom prst="rect">
            <a:avLst/>
          </a:prstGeom>
        </p:spPr>
      </p:pic>
      <p:pic>
        <p:nvPicPr>
          <p:cNvPr id="18" name="Picture 2"/>
          <p:cNvPicPr>
            <a:picLocks noChangeAspect="1" noChangeArrowheads="1"/>
          </p:cNvPicPr>
          <p:nvPr/>
        </p:nvPicPr>
        <p:blipFill>
          <a:blip r:embed="rId3" cstate="print"/>
          <a:srcRect l="2567" t="37500" r="76042" b="37500"/>
          <a:stretch>
            <a:fillRect/>
          </a:stretch>
        </p:blipFill>
        <p:spPr bwMode="auto">
          <a:xfrm>
            <a:off x="6248400" y="152400"/>
            <a:ext cx="2590800" cy="2072640"/>
          </a:xfrm>
          <a:prstGeom prst="rect">
            <a:avLst/>
          </a:prstGeom>
          <a:noFill/>
          <a:ln w="9525">
            <a:noFill/>
            <a:miter lim="800000"/>
            <a:headEnd/>
            <a:tailEnd/>
          </a:ln>
          <a:effectLst/>
        </p:spPr>
      </p:pic>
      <p:sp>
        <p:nvSpPr>
          <p:cNvPr id="11" name="TextBox 10"/>
          <p:cNvSpPr txBox="1"/>
          <p:nvPr/>
        </p:nvSpPr>
        <p:spPr>
          <a:xfrm>
            <a:off x="3810000" y="3200400"/>
            <a:ext cx="2514600"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IN" sz="2800" b="1" dirty="0" smtClean="0"/>
              <a:t>Design studio</a:t>
            </a:r>
            <a:endParaRPr lang="en-IN" sz="2800" b="1" dirty="0"/>
          </a:p>
        </p:txBody>
      </p:sp>
      <p:sp>
        <p:nvSpPr>
          <p:cNvPr id="19" name="TextBox 18"/>
          <p:cNvSpPr txBox="1"/>
          <p:nvPr/>
        </p:nvSpPr>
        <p:spPr>
          <a:xfrm>
            <a:off x="533400" y="4800600"/>
            <a:ext cx="2514600"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IN" sz="2800" b="1" dirty="0" smtClean="0"/>
              <a:t>Semester - 1</a:t>
            </a:r>
            <a:endParaRPr lang="en-IN" sz="2800" b="1" dirty="0"/>
          </a:p>
        </p:txBody>
      </p:sp>
      <p:sp>
        <p:nvSpPr>
          <p:cNvPr id="21" name="TextBox 20"/>
          <p:cNvSpPr txBox="1"/>
          <p:nvPr/>
        </p:nvSpPr>
        <p:spPr>
          <a:xfrm>
            <a:off x="6248400" y="4800600"/>
            <a:ext cx="2514600"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IN" sz="2800" b="1" dirty="0" smtClean="0"/>
              <a:t>Semester - 2</a:t>
            </a:r>
            <a:endParaRPr lang="en-IN" sz="2800" b="1" dirty="0"/>
          </a:p>
        </p:txBody>
      </p:sp>
      <p:sp>
        <p:nvSpPr>
          <p:cNvPr id="23" name="Left Brace 22"/>
          <p:cNvSpPr/>
          <p:nvPr/>
        </p:nvSpPr>
        <p:spPr>
          <a:xfrm rot="16200000" flipH="1">
            <a:off x="4648200" y="2133602"/>
            <a:ext cx="990601" cy="4343400"/>
          </a:xfrm>
          <a:prstGeom prst="leftBrace">
            <a:avLst/>
          </a:prstGeom>
          <a:ln w="28575"/>
        </p:spPr>
        <p:style>
          <a:lnRef idx="1">
            <a:schemeClr val="accent1"/>
          </a:lnRef>
          <a:fillRef idx="0">
            <a:schemeClr val="accent1"/>
          </a:fillRef>
          <a:effectRef idx="0">
            <a:schemeClr val="accent1"/>
          </a:effectRef>
          <a:fontRef idx="minor">
            <a:schemeClr val="tx1"/>
          </a:fontRef>
        </p:style>
        <p:txBody>
          <a:bodyPr lIns="91429" tIns="45715" rIns="91429" bIns="45715" rtlCol="0" anchor="ctr"/>
          <a:lstStyle/>
          <a:p>
            <a:pPr algn="ctr"/>
            <a:endParaRPr lang="en-IN"/>
          </a:p>
        </p:txBody>
      </p:sp>
      <p:sp>
        <p:nvSpPr>
          <p:cNvPr id="24" name="Striped Right Arrow 23"/>
          <p:cNvSpPr/>
          <p:nvPr/>
        </p:nvSpPr>
        <p:spPr>
          <a:xfrm>
            <a:off x="1371600" y="5943600"/>
            <a:ext cx="7010400" cy="533400"/>
          </a:xfrm>
          <a:prstGeom prst="striped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TextBox 24"/>
          <p:cNvSpPr txBox="1"/>
          <p:nvPr/>
        </p:nvSpPr>
        <p:spPr>
          <a:xfrm>
            <a:off x="4419600" y="6324600"/>
            <a:ext cx="1295400" cy="369332"/>
          </a:xfrm>
          <a:prstGeom prst="rect">
            <a:avLst/>
          </a:prstGeom>
          <a:noFill/>
        </p:spPr>
        <p:txBody>
          <a:bodyPr wrap="square" rtlCol="0">
            <a:spAutoFit/>
          </a:bodyPr>
          <a:lstStyle/>
          <a:p>
            <a:r>
              <a:rPr lang="en-IN" dirty="0" smtClean="0"/>
              <a:t>One year</a:t>
            </a:r>
            <a:endParaRPr lang="en-IN" dirty="0"/>
          </a:p>
        </p:txBody>
      </p:sp>
      <p:sp>
        <p:nvSpPr>
          <p:cNvPr id="26" name="TextBox 25"/>
          <p:cNvSpPr txBox="1"/>
          <p:nvPr/>
        </p:nvSpPr>
        <p:spPr>
          <a:xfrm>
            <a:off x="1143000" y="5334000"/>
            <a:ext cx="1295400" cy="369332"/>
          </a:xfrm>
          <a:prstGeom prst="rect">
            <a:avLst/>
          </a:prstGeom>
          <a:noFill/>
        </p:spPr>
        <p:txBody>
          <a:bodyPr wrap="square" rtlCol="0">
            <a:spAutoFit/>
          </a:bodyPr>
          <a:lstStyle/>
          <a:p>
            <a:r>
              <a:rPr lang="en-IN" dirty="0" smtClean="0"/>
              <a:t>Six month</a:t>
            </a:r>
            <a:endParaRPr lang="en-IN" dirty="0"/>
          </a:p>
        </p:txBody>
      </p:sp>
      <p:sp>
        <p:nvSpPr>
          <p:cNvPr id="28" name="TextBox 27"/>
          <p:cNvSpPr txBox="1"/>
          <p:nvPr/>
        </p:nvSpPr>
        <p:spPr>
          <a:xfrm>
            <a:off x="7010400" y="5334000"/>
            <a:ext cx="1295400" cy="369332"/>
          </a:xfrm>
          <a:prstGeom prst="rect">
            <a:avLst/>
          </a:prstGeom>
          <a:noFill/>
        </p:spPr>
        <p:txBody>
          <a:bodyPr wrap="square" rtlCol="0">
            <a:spAutoFit/>
          </a:bodyPr>
          <a:lstStyle/>
          <a:p>
            <a:r>
              <a:rPr lang="en-IN" dirty="0" smtClean="0"/>
              <a:t>Six month</a:t>
            </a:r>
            <a:endParaRPr lang="en-IN" dirty="0"/>
          </a:p>
        </p:txBody>
      </p:sp>
      <p:cxnSp>
        <p:nvCxnSpPr>
          <p:cNvPr id="30" name="Straight Arrow Connector 29"/>
          <p:cNvCxnSpPr/>
          <p:nvPr/>
        </p:nvCxnSpPr>
        <p:spPr>
          <a:xfrm>
            <a:off x="6477000" y="3505200"/>
            <a:ext cx="1676400" cy="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32" name="Oval 31"/>
          <p:cNvSpPr/>
          <p:nvPr/>
        </p:nvSpPr>
        <p:spPr>
          <a:xfrm>
            <a:off x="8153400" y="2971800"/>
            <a:ext cx="685800" cy="838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415761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ox(in)">
                                      <p:cBhvr>
                                        <p:cTn id="7" dur="500"/>
                                        <p:tgtEl>
                                          <p:spTgt spid="31"/>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ox(in)">
                                      <p:cBhvr>
                                        <p:cTn id="10" dur="500"/>
                                        <p:tgtEl>
                                          <p:spTgt spid="32"/>
                                        </p:tgtEl>
                                      </p:cBhvr>
                                    </p:animEffect>
                                  </p:childTnLst>
                                </p:cTn>
                              </p:par>
                              <p:par>
                                <p:cTn id="11" presetID="4" presetClass="entr" presetSubtype="16"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ox(in)">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743200"/>
            <a:ext cx="8915400" cy="3924617"/>
          </a:xfrm>
          <a:prstGeom prst="rect">
            <a:avLst/>
          </a:prstGeom>
          <a:noFill/>
          <a:ln w="9525">
            <a:noFill/>
            <a:miter lim="800000"/>
            <a:headEnd/>
            <a:tailEnd/>
          </a:ln>
          <a:effectLst/>
        </p:spPr>
      </p:pic>
      <p:sp>
        <p:nvSpPr>
          <p:cNvPr id="10" name="Rectangle 5"/>
          <p:cNvSpPr>
            <a:spLocks noChangeArrowheads="1"/>
          </p:cNvSpPr>
          <p:nvPr/>
        </p:nvSpPr>
        <p:spPr bwMode="auto">
          <a:xfrm>
            <a:off x="0" y="6657201"/>
            <a:ext cx="7380162"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ea typeface="Calibri" pitchFamily="34" charset="0"/>
                <a:cs typeface="TimesNewRomanPSMT"/>
              </a:rPr>
              <a:t>Adapted from the Source: Elizabeth B., N. Sanders &amp; Pieter Jan </a:t>
            </a:r>
            <a:r>
              <a:rPr kumimoji="0" lang="en-US" sz="1200" b="0" i="0" u="none" strike="noStrike" cap="none" normalizeH="0" baseline="0" dirty="0" err="1" smtClean="0">
                <a:ln>
                  <a:noFill/>
                </a:ln>
                <a:solidFill>
                  <a:schemeClr val="tx1"/>
                </a:solidFill>
                <a:effectLst/>
                <a:latin typeface="Calibri" pitchFamily="34" charset="0"/>
                <a:ea typeface="Calibri" pitchFamily="34" charset="0"/>
                <a:cs typeface="TimesNewRomanPSMT"/>
              </a:rPr>
              <a:t>Stappers</a:t>
            </a:r>
            <a:r>
              <a:rPr kumimoji="0" lang="en-US" sz="1200" b="0" i="0" u="none" strike="noStrike" cap="none" normalizeH="0" baseline="0" dirty="0" smtClean="0">
                <a:ln>
                  <a:noFill/>
                </a:ln>
                <a:solidFill>
                  <a:schemeClr val="tx1"/>
                </a:solidFill>
                <a:effectLst/>
                <a:latin typeface="Calibri" pitchFamily="34" charset="0"/>
                <a:ea typeface="Calibri" pitchFamily="34" charset="0"/>
                <a:cs typeface="TimesNewRomanPSMT"/>
              </a:rPr>
              <a:t>, S. Co Design, Taylor &amp; Francis, March 2008.</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Rectangle 11"/>
          <p:cNvSpPr/>
          <p:nvPr/>
        </p:nvSpPr>
        <p:spPr>
          <a:xfrm rot="18879804">
            <a:off x="4543000" y="2908913"/>
            <a:ext cx="2197489" cy="621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Design Development (cyclic process)</a:t>
            </a:r>
            <a:endParaRPr lang="en-US" sz="2000" dirty="0">
              <a:solidFill>
                <a:schemeClr val="tx1"/>
              </a:solidFill>
            </a:endParaRPr>
          </a:p>
        </p:txBody>
      </p:sp>
      <p:sp>
        <p:nvSpPr>
          <p:cNvPr id="13" name="Rectangle 12"/>
          <p:cNvSpPr/>
          <p:nvPr/>
        </p:nvSpPr>
        <p:spPr>
          <a:xfrm rot="18879804">
            <a:off x="5722075" y="3199847"/>
            <a:ext cx="1682490" cy="508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Final Design</a:t>
            </a:r>
            <a:endParaRPr lang="en-US" sz="2000" dirty="0">
              <a:solidFill>
                <a:schemeClr val="tx1"/>
              </a:solidFill>
            </a:endParaRPr>
          </a:p>
        </p:txBody>
      </p:sp>
      <p:sp>
        <p:nvSpPr>
          <p:cNvPr id="14" name="Rectangle 13"/>
          <p:cNvSpPr/>
          <p:nvPr/>
        </p:nvSpPr>
        <p:spPr>
          <a:xfrm rot="18879804">
            <a:off x="1370239" y="2839759"/>
            <a:ext cx="2062803" cy="635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15" name="Rectangle 14"/>
          <p:cNvSpPr/>
          <p:nvPr/>
        </p:nvSpPr>
        <p:spPr>
          <a:xfrm>
            <a:off x="0" y="838200"/>
            <a:ext cx="2057399" cy="27432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 Problem  Identification/ Data Collection/ </a:t>
            </a:r>
            <a:r>
              <a:rPr lang="en-US" i="1" dirty="0" smtClean="0">
                <a:solidFill>
                  <a:schemeClr val="tx1"/>
                </a:solidFill>
              </a:rPr>
              <a:t>Standards and Context</a:t>
            </a:r>
            <a:endParaRPr lang="en-US" dirty="0">
              <a:solidFill>
                <a:schemeClr val="tx1"/>
              </a:solidFill>
            </a:endParaRPr>
          </a:p>
        </p:txBody>
      </p:sp>
      <p:sp>
        <p:nvSpPr>
          <p:cNvPr id="16" name="Rectangle 15"/>
          <p:cNvSpPr/>
          <p:nvPr/>
        </p:nvSpPr>
        <p:spPr>
          <a:xfrm rot="18879804">
            <a:off x="7280383" y="3197039"/>
            <a:ext cx="1932628" cy="61312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Post Occupancy Studies after  Implementation </a:t>
            </a:r>
            <a:endParaRPr lang="en-US" sz="2000" dirty="0">
              <a:solidFill>
                <a:schemeClr val="tx1"/>
              </a:solidFill>
            </a:endParaRPr>
          </a:p>
        </p:txBody>
      </p:sp>
      <p:sp>
        <p:nvSpPr>
          <p:cNvPr id="17" name="TextBox 16"/>
          <p:cNvSpPr txBox="1"/>
          <p:nvPr/>
        </p:nvSpPr>
        <p:spPr>
          <a:xfrm>
            <a:off x="2819400" y="5715000"/>
            <a:ext cx="3048000"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b="1" dirty="0" smtClean="0"/>
              <a:t>DESIGN PROCESS</a:t>
            </a:r>
            <a:endParaRPr lang="en-US" sz="2000" b="1" dirty="0"/>
          </a:p>
        </p:txBody>
      </p:sp>
      <p:sp>
        <p:nvSpPr>
          <p:cNvPr id="19" name="TextBox 18"/>
          <p:cNvSpPr txBox="1"/>
          <p:nvPr/>
        </p:nvSpPr>
        <p:spPr>
          <a:xfrm>
            <a:off x="-2681" y="-86950"/>
            <a:ext cx="9144000" cy="523220"/>
          </a:xfrm>
          <a:prstGeom prst="rect">
            <a:avLst/>
          </a:prstGeom>
          <a:noFill/>
        </p:spPr>
        <p:txBody>
          <a:bodyPr wrap="square" rtlCol="0">
            <a:spAutoFit/>
          </a:bodyPr>
          <a:lstStyle/>
          <a:p>
            <a:pPr algn="ctr"/>
            <a:r>
              <a:rPr lang="en-US" sz="2800" b="1" dirty="0" smtClean="0">
                <a:solidFill>
                  <a:schemeClr val="bg1"/>
                </a:solidFill>
                <a:latin typeface="Tw Cen MT" pitchFamily="34" charset="0"/>
              </a:rPr>
              <a:t>Regular architecture design process</a:t>
            </a:r>
            <a:endParaRPr lang="en-IN" sz="2800" b="1" dirty="0">
              <a:solidFill>
                <a:schemeClr val="bg1"/>
              </a:solidFill>
              <a:latin typeface="Tw Cen MT" pitchFamily="34" charset="0"/>
            </a:endParaRPr>
          </a:p>
        </p:txBody>
      </p:sp>
      <p:sp>
        <p:nvSpPr>
          <p:cNvPr id="21" name="Rectangle 20"/>
          <p:cNvSpPr/>
          <p:nvPr/>
        </p:nvSpPr>
        <p:spPr>
          <a:xfrm>
            <a:off x="2057401" y="914400"/>
            <a:ext cx="2057399" cy="18288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 Analysis </a:t>
            </a:r>
          </a:p>
          <a:p>
            <a:pPr algn="ctr"/>
            <a:r>
              <a:rPr lang="en-US" dirty="0" smtClean="0">
                <a:solidFill>
                  <a:schemeClr val="tx1"/>
                </a:solidFill>
              </a:rPr>
              <a:t>(design criteria)</a:t>
            </a:r>
            <a:endParaRPr lang="en-US" dirty="0">
              <a:solidFill>
                <a:schemeClr val="tx1"/>
              </a:solidFill>
            </a:endParaRPr>
          </a:p>
        </p:txBody>
      </p:sp>
      <p:sp>
        <p:nvSpPr>
          <p:cNvPr id="22" name="Rectangle 21"/>
          <p:cNvSpPr/>
          <p:nvPr/>
        </p:nvSpPr>
        <p:spPr>
          <a:xfrm>
            <a:off x="3886201" y="762000"/>
            <a:ext cx="2057399" cy="18288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3. Design idea</a:t>
            </a:r>
            <a:endParaRPr lang="en-US" dirty="0">
              <a:solidFill>
                <a:schemeClr val="tx1"/>
              </a:solidFill>
            </a:endParaRPr>
          </a:p>
        </p:txBody>
      </p:sp>
      <p:sp>
        <p:nvSpPr>
          <p:cNvPr id="23" name="Rectangle 22"/>
          <p:cNvSpPr/>
          <p:nvPr/>
        </p:nvSpPr>
        <p:spPr>
          <a:xfrm>
            <a:off x="5562601" y="914400"/>
            <a:ext cx="2057399" cy="18288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4. Design</a:t>
            </a:r>
          </a:p>
          <a:p>
            <a:pPr algn="ctr"/>
            <a:r>
              <a:rPr lang="en-US" dirty="0" smtClean="0">
                <a:solidFill>
                  <a:schemeClr val="tx1"/>
                </a:solidFill>
              </a:rPr>
              <a:t>Development</a:t>
            </a:r>
            <a:endParaRPr lang="en-US" dirty="0">
              <a:solidFill>
                <a:schemeClr val="tx1"/>
              </a:solidFill>
            </a:endParaRPr>
          </a:p>
        </p:txBody>
      </p:sp>
      <p:sp>
        <p:nvSpPr>
          <p:cNvPr id="24" name="Rectangle 23"/>
          <p:cNvSpPr/>
          <p:nvPr/>
        </p:nvSpPr>
        <p:spPr>
          <a:xfrm>
            <a:off x="7086601" y="762000"/>
            <a:ext cx="2057399" cy="18288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5. Final Design</a:t>
            </a:r>
          </a:p>
        </p:txBody>
      </p:sp>
      <p:sp>
        <p:nvSpPr>
          <p:cNvPr id="25" name="Rectangle 24"/>
          <p:cNvSpPr/>
          <p:nvPr/>
        </p:nvSpPr>
        <p:spPr>
          <a:xfrm rot="18879804">
            <a:off x="2586758" y="3001332"/>
            <a:ext cx="2062803" cy="635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26" name="Rectangle 25"/>
          <p:cNvSpPr/>
          <p:nvPr/>
        </p:nvSpPr>
        <p:spPr>
          <a:xfrm rot="18879804">
            <a:off x="3469157" y="3088142"/>
            <a:ext cx="2434286" cy="701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27" name="Rectangle 26"/>
          <p:cNvSpPr/>
          <p:nvPr/>
        </p:nvSpPr>
        <p:spPr>
          <a:xfrm rot="18879804">
            <a:off x="4307356" y="3123760"/>
            <a:ext cx="2434286" cy="701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28" name="Rectangle 27"/>
          <p:cNvSpPr/>
          <p:nvPr/>
        </p:nvSpPr>
        <p:spPr>
          <a:xfrm rot="18879804">
            <a:off x="5450356" y="3109359"/>
            <a:ext cx="2434286" cy="701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29" name="Rectangle 28"/>
          <p:cNvSpPr/>
          <p:nvPr/>
        </p:nvSpPr>
        <p:spPr>
          <a:xfrm>
            <a:off x="6248400" y="2590800"/>
            <a:ext cx="2895600" cy="190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cxnSp>
        <p:nvCxnSpPr>
          <p:cNvPr id="31" name="Straight Connector 30"/>
          <p:cNvCxnSpPr/>
          <p:nvPr/>
        </p:nvCxnSpPr>
        <p:spPr>
          <a:xfrm>
            <a:off x="2209800" y="1371600"/>
            <a:ext cx="0" cy="251460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962400" y="1371600"/>
            <a:ext cx="0" cy="251460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791200" y="1371600"/>
            <a:ext cx="0" cy="251460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391400" y="1371600"/>
            <a:ext cx="0" cy="251460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9154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dirty="0"/>
          </a:p>
        </p:txBody>
      </p:sp>
      <p:sp>
        <p:nvSpPr>
          <p:cNvPr id="21506" name="TextBox 2"/>
          <p:cNvSpPr txBox="1">
            <a:spLocks noChangeArrowheads="1"/>
          </p:cNvSpPr>
          <p:nvPr/>
        </p:nvSpPr>
        <p:spPr bwMode="auto">
          <a:xfrm>
            <a:off x="762000" y="1016000"/>
            <a:ext cx="8718550" cy="4297363"/>
          </a:xfrm>
          <a:prstGeom prst="rect">
            <a:avLst/>
          </a:prstGeom>
          <a:noFill/>
          <a:ln w="9525">
            <a:noFill/>
            <a:miter lim="800000"/>
            <a:headEnd/>
            <a:tailEnd/>
          </a:ln>
        </p:spPr>
        <p:txBody>
          <a:bodyPr>
            <a:spAutoFit/>
          </a:bodyPr>
          <a:lstStyle/>
          <a:p>
            <a:r>
              <a:rPr lang="en-US" sz="3200"/>
              <a:t>COORDINATOR AND WEB</a:t>
            </a:r>
            <a:r>
              <a:rPr lang="en-US" sz="3200">
                <a:solidFill>
                  <a:schemeClr val="accent1"/>
                </a:solidFill>
              </a:rPr>
              <a:t>SI</a:t>
            </a:r>
            <a:r>
              <a:rPr lang="en-US" sz="3200"/>
              <a:t>TE EDITOR:</a:t>
            </a:r>
          </a:p>
          <a:p>
            <a:endParaRPr lang="en-US" sz="3200">
              <a:solidFill>
                <a:srgbClr val="FF9933"/>
              </a:solidFill>
            </a:endParaRPr>
          </a:p>
          <a:p>
            <a:r>
              <a:rPr lang="en-US" sz="3200">
                <a:solidFill>
                  <a:srgbClr val="FF9933"/>
                </a:solidFill>
              </a:rPr>
              <a:t>Benjamin Clavan, Ph.D., AIA</a:t>
            </a:r>
          </a:p>
          <a:p>
            <a:endParaRPr lang="en-US" sz="3200"/>
          </a:p>
          <a:p>
            <a:endParaRPr lang="en-US" sz="3200"/>
          </a:p>
          <a:p>
            <a:r>
              <a:rPr lang="en-US" sz="2800"/>
              <a:t>TEAM MEMBERS:</a:t>
            </a:r>
          </a:p>
          <a:p>
            <a:endParaRPr lang="en-US" sz="3200"/>
          </a:p>
          <a:p>
            <a:r>
              <a:rPr lang="en-US" sz="2800">
                <a:solidFill>
                  <a:srgbClr val="FF9933"/>
                </a:solidFill>
              </a:rPr>
              <a:t>Thea Chroman</a:t>
            </a:r>
            <a:r>
              <a:rPr lang="en-US" sz="2800"/>
              <a:t>, Administrator</a:t>
            </a:r>
          </a:p>
          <a:p>
            <a:r>
              <a:rPr lang="en-US" sz="2800">
                <a:solidFill>
                  <a:srgbClr val="FF9933"/>
                </a:solidFill>
              </a:rPr>
              <a:t>Jessie Canon</a:t>
            </a:r>
            <a:r>
              <a:rPr lang="en-US" sz="2800"/>
              <a:t>, Internet Technology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971800"/>
            <a:ext cx="8915400" cy="3924617"/>
          </a:xfrm>
          <a:prstGeom prst="rect">
            <a:avLst/>
          </a:prstGeom>
          <a:noFill/>
          <a:ln w="9525">
            <a:noFill/>
            <a:miter lim="800000"/>
            <a:headEnd/>
            <a:tailEnd/>
          </a:ln>
          <a:effectLst/>
        </p:spPr>
      </p:pic>
      <p:sp>
        <p:nvSpPr>
          <p:cNvPr id="10" name="Rectangle 5"/>
          <p:cNvSpPr>
            <a:spLocks noChangeArrowheads="1"/>
          </p:cNvSpPr>
          <p:nvPr/>
        </p:nvSpPr>
        <p:spPr bwMode="auto">
          <a:xfrm>
            <a:off x="0" y="6657201"/>
            <a:ext cx="7380162"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ea typeface="Calibri" pitchFamily="34" charset="0"/>
                <a:cs typeface="TimesNewRomanPSMT"/>
              </a:rPr>
              <a:t>Adapted from the Source: Elizabeth B., N. Sanders &amp; Pieter Jan </a:t>
            </a:r>
            <a:r>
              <a:rPr kumimoji="0" lang="en-US" sz="1200" b="0" i="0" u="none" strike="noStrike" cap="none" normalizeH="0" baseline="0" dirty="0" err="1" smtClean="0">
                <a:ln>
                  <a:noFill/>
                </a:ln>
                <a:solidFill>
                  <a:schemeClr val="tx1"/>
                </a:solidFill>
                <a:effectLst/>
                <a:latin typeface="Calibri" pitchFamily="34" charset="0"/>
                <a:ea typeface="Calibri" pitchFamily="34" charset="0"/>
                <a:cs typeface="TimesNewRomanPSMT"/>
              </a:rPr>
              <a:t>Stappers</a:t>
            </a:r>
            <a:r>
              <a:rPr kumimoji="0" lang="en-US" sz="1200" b="0" i="0" u="none" strike="noStrike" cap="none" normalizeH="0" baseline="0" dirty="0" smtClean="0">
                <a:ln>
                  <a:noFill/>
                </a:ln>
                <a:solidFill>
                  <a:schemeClr val="tx1"/>
                </a:solidFill>
                <a:effectLst/>
                <a:latin typeface="Calibri" pitchFamily="34" charset="0"/>
                <a:ea typeface="Calibri" pitchFamily="34" charset="0"/>
                <a:cs typeface="TimesNewRomanPSMT"/>
              </a:rPr>
              <a:t>, S. Co Design, Taylor &amp; Francis, March 2008.</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Rectangle 11"/>
          <p:cNvSpPr/>
          <p:nvPr/>
        </p:nvSpPr>
        <p:spPr>
          <a:xfrm rot="18879804">
            <a:off x="4543000" y="3137513"/>
            <a:ext cx="2197489" cy="621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Design Development (cyclic process)</a:t>
            </a:r>
            <a:endParaRPr lang="en-US" sz="2000" dirty="0">
              <a:solidFill>
                <a:schemeClr val="tx1"/>
              </a:solidFill>
            </a:endParaRPr>
          </a:p>
        </p:txBody>
      </p:sp>
      <p:sp>
        <p:nvSpPr>
          <p:cNvPr id="13" name="Rectangle 12"/>
          <p:cNvSpPr/>
          <p:nvPr/>
        </p:nvSpPr>
        <p:spPr>
          <a:xfrm rot="18879804">
            <a:off x="5722075" y="3428447"/>
            <a:ext cx="1682490" cy="508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Final Design</a:t>
            </a:r>
            <a:endParaRPr lang="en-US" sz="2000" dirty="0">
              <a:solidFill>
                <a:schemeClr val="tx1"/>
              </a:solidFill>
            </a:endParaRPr>
          </a:p>
        </p:txBody>
      </p:sp>
      <p:sp>
        <p:nvSpPr>
          <p:cNvPr id="14" name="Rectangle 13"/>
          <p:cNvSpPr/>
          <p:nvPr/>
        </p:nvSpPr>
        <p:spPr>
          <a:xfrm rot="18879804">
            <a:off x="1370239" y="3068359"/>
            <a:ext cx="2062803" cy="635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15" name="Rectangle 14"/>
          <p:cNvSpPr/>
          <p:nvPr/>
        </p:nvSpPr>
        <p:spPr>
          <a:xfrm>
            <a:off x="0" y="1066800"/>
            <a:ext cx="2057399" cy="27432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 Problem  Identification/ Data Collection/ </a:t>
            </a:r>
            <a:r>
              <a:rPr lang="en-US" i="1" dirty="0" smtClean="0">
                <a:solidFill>
                  <a:schemeClr val="tx1"/>
                </a:solidFill>
              </a:rPr>
              <a:t>Standards and Context</a:t>
            </a:r>
            <a:endParaRPr lang="en-US" dirty="0">
              <a:solidFill>
                <a:schemeClr val="tx1"/>
              </a:solidFill>
            </a:endParaRPr>
          </a:p>
        </p:txBody>
      </p:sp>
      <p:sp>
        <p:nvSpPr>
          <p:cNvPr id="16" name="Rectangle 15"/>
          <p:cNvSpPr/>
          <p:nvPr/>
        </p:nvSpPr>
        <p:spPr>
          <a:xfrm rot="18879804">
            <a:off x="7280383" y="3425639"/>
            <a:ext cx="1932628" cy="61312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Post Occupancy Studies after  Implementation </a:t>
            </a:r>
            <a:endParaRPr lang="en-US" sz="2000" dirty="0">
              <a:solidFill>
                <a:schemeClr val="tx1"/>
              </a:solidFill>
            </a:endParaRPr>
          </a:p>
        </p:txBody>
      </p:sp>
      <p:sp>
        <p:nvSpPr>
          <p:cNvPr id="17" name="TextBox 16"/>
          <p:cNvSpPr txBox="1"/>
          <p:nvPr/>
        </p:nvSpPr>
        <p:spPr>
          <a:xfrm>
            <a:off x="1600200" y="5943600"/>
            <a:ext cx="6248400"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b="1" dirty="0" smtClean="0">
                <a:solidFill>
                  <a:schemeClr val="tx1"/>
                </a:solidFill>
                <a:latin typeface="Tw Cen MT" pitchFamily="34" charset="0"/>
              </a:rPr>
              <a:t>USER-CENTERED APPROACH IN DESIGN PROCESS</a:t>
            </a:r>
            <a:endParaRPr lang="en-US" sz="2000" b="1" dirty="0">
              <a:solidFill>
                <a:schemeClr val="tx1"/>
              </a:solidFill>
              <a:latin typeface="Tw Cen MT" pitchFamily="34" charset="0"/>
            </a:endParaRPr>
          </a:p>
        </p:txBody>
      </p:sp>
      <p:sp>
        <p:nvSpPr>
          <p:cNvPr id="19" name="TextBox 18"/>
          <p:cNvSpPr txBox="1"/>
          <p:nvPr/>
        </p:nvSpPr>
        <p:spPr>
          <a:xfrm>
            <a:off x="76199" y="-89130"/>
            <a:ext cx="9144000" cy="523220"/>
          </a:xfrm>
          <a:prstGeom prst="rect">
            <a:avLst/>
          </a:prstGeom>
          <a:noFill/>
        </p:spPr>
        <p:txBody>
          <a:bodyPr wrap="square" rtlCol="0">
            <a:spAutoFit/>
          </a:bodyPr>
          <a:lstStyle/>
          <a:p>
            <a:pPr algn="ctr"/>
            <a:r>
              <a:rPr lang="en-US" sz="2800" b="1" dirty="0" smtClean="0">
                <a:solidFill>
                  <a:schemeClr val="bg1"/>
                </a:solidFill>
                <a:latin typeface="Tw Cen MT" pitchFamily="34" charset="0"/>
              </a:rPr>
              <a:t>Universal design by user-centered approach</a:t>
            </a:r>
            <a:endParaRPr lang="en-IN" sz="2800" b="1" dirty="0">
              <a:solidFill>
                <a:schemeClr val="bg1"/>
              </a:solidFill>
              <a:latin typeface="Tw Cen MT" pitchFamily="34" charset="0"/>
            </a:endParaRPr>
          </a:p>
        </p:txBody>
      </p:sp>
      <p:sp>
        <p:nvSpPr>
          <p:cNvPr id="21" name="Rectangle 20"/>
          <p:cNvSpPr/>
          <p:nvPr/>
        </p:nvSpPr>
        <p:spPr>
          <a:xfrm>
            <a:off x="2057401" y="1143000"/>
            <a:ext cx="2057399" cy="18288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 Analysis </a:t>
            </a:r>
          </a:p>
          <a:p>
            <a:pPr algn="ctr"/>
            <a:r>
              <a:rPr lang="en-US" dirty="0" smtClean="0">
                <a:solidFill>
                  <a:schemeClr val="tx1"/>
                </a:solidFill>
              </a:rPr>
              <a:t>(design criteria)</a:t>
            </a:r>
            <a:endParaRPr lang="en-US" dirty="0">
              <a:solidFill>
                <a:schemeClr val="tx1"/>
              </a:solidFill>
            </a:endParaRPr>
          </a:p>
        </p:txBody>
      </p:sp>
      <p:sp>
        <p:nvSpPr>
          <p:cNvPr id="22" name="Rectangle 21"/>
          <p:cNvSpPr/>
          <p:nvPr/>
        </p:nvSpPr>
        <p:spPr>
          <a:xfrm>
            <a:off x="3886201" y="990600"/>
            <a:ext cx="2057399" cy="18288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3. Design idea</a:t>
            </a:r>
            <a:endParaRPr lang="en-US" dirty="0">
              <a:solidFill>
                <a:schemeClr val="tx1"/>
              </a:solidFill>
            </a:endParaRPr>
          </a:p>
        </p:txBody>
      </p:sp>
      <p:sp>
        <p:nvSpPr>
          <p:cNvPr id="23" name="Rectangle 22"/>
          <p:cNvSpPr/>
          <p:nvPr/>
        </p:nvSpPr>
        <p:spPr>
          <a:xfrm>
            <a:off x="5562601" y="1143000"/>
            <a:ext cx="2057399" cy="18288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4. Design</a:t>
            </a:r>
          </a:p>
          <a:p>
            <a:pPr algn="ctr"/>
            <a:r>
              <a:rPr lang="en-US" dirty="0" smtClean="0">
                <a:solidFill>
                  <a:schemeClr val="tx1"/>
                </a:solidFill>
              </a:rPr>
              <a:t>Development</a:t>
            </a:r>
            <a:endParaRPr lang="en-US" dirty="0">
              <a:solidFill>
                <a:schemeClr val="tx1"/>
              </a:solidFill>
            </a:endParaRPr>
          </a:p>
        </p:txBody>
      </p:sp>
      <p:sp>
        <p:nvSpPr>
          <p:cNvPr id="24" name="Rectangle 23"/>
          <p:cNvSpPr/>
          <p:nvPr/>
        </p:nvSpPr>
        <p:spPr>
          <a:xfrm>
            <a:off x="7086601" y="990600"/>
            <a:ext cx="2057399" cy="18288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5. Final Design</a:t>
            </a:r>
          </a:p>
        </p:txBody>
      </p:sp>
      <p:sp>
        <p:nvSpPr>
          <p:cNvPr id="25" name="Rectangle 24"/>
          <p:cNvSpPr/>
          <p:nvPr/>
        </p:nvSpPr>
        <p:spPr>
          <a:xfrm rot="18879804">
            <a:off x="2586758" y="3229932"/>
            <a:ext cx="2062803" cy="635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26" name="Rectangle 25"/>
          <p:cNvSpPr/>
          <p:nvPr/>
        </p:nvSpPr>
        <p:spPr>
          <a:xfrm rot="18879804">
            <a:off x="3469157" y="3316742"/>
            <a:ext cx="2434286" cy="701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27" name="Rectangle 26"/>
          <p:cNvSpPr/>
          <p:nvPr/>
        </p:nvSpPr>
        <p:spPr>
          <a:xfrm rot="18879804">
            <a:off x="4307356" y="3352360"/>
            <a:ext cx="2434286" cy="701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28" name="Rectangle 27"/>
          <p:cNvSpPr/>
          <p:nvPr/>
        </p:nvSpPr>
        <p:spPr>
          <a:xfrm rot="18879804">
            <a:off x="5450356" y="3337959"/>
            <a:ext cx="2434286" cy="701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29" name="Rectangle 28"/>
          <p:cNvSpPr/>
          <p:nvPr/>
        </p:nvSpPr>
        <p:spPr>
          <a:xfrm>
            <a:off x="6248400" y="2819400"/>
            <a:ext cx="2895600" cy="190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cxnSp>
        <p:nvCxnSpPr>
          <p:cNvPr id="31" name="Straight Connector 30"/>
          <p:cNvCxnSpPr/>
          <p:nvPr/>
        </p:nvCxnSpPr>
        <p:spPr>
          <a:xfrm>
            <a:off x="2209800" y="1600200"/>
            <a:ext cx="0" cy="251460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962400" y="1600200"/>
            <a:ext cx="0" cy="251460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791200" y="1600200"/>
            <a:ext cx="0" cy="251460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391400" y="1600200"/>
            <a:ext cx="0" cy="251460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228600" y="1471602"/>
            <a:ext cx="4500594" cy="42148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latin typeface="Tw Cen MT" pitchFamily="34" charset="0"/>
            </a:endParaRPr>
          </a:p>
        </p:txBody>
      </p:sp>
      <p:sp>
        <p:nvSpPr>
          <p:cNvPr id="35" name="Oval 34"/>
          <p:cNvSpPr/>
          <p:nvPr/>
        </p:nvSpPr>
        <p:spPr>
          <a:xfrm>
            <a:off x="3152804" y="1524000"/>
            <a:ext cx="4214842" cy="42148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latin typeface="Tw Cen MT" pitchFamily="34" charset="0"/>
            </a:endParaRPr>
          </a:p>
        </p:txBody>
      </p:sp>
      <p:sp>
        <p:nvSpPr>
          <p:cNvPr id="36" name="TextBox 15"/>
          <p:cNvSpPr txBox="1"/>
          <p:nvPr/>
        </p:nvSpPr>
        <p:spPr>
          <a:xfrm>
            <a:off x="7801004" y="685800"/>
            <a:ext cx="762000" cy="1015663"/>
          </a:xfrm>
          <a:prstGeom prst="rect">
            <a:avLst/>
          </a:prstGeom>
          <a:solidFill>
            <a:srgbClr val="7030A0"/>
          </a:solidFill>
          <a:ln w="9525">
            <a:solidFill>
              <a:schemeClr val="tx2">
                <a:lumMod val="60000"/>
                <a:lumOff val="40000"/>
              </a:schemeClr>
            </a:solidFill>
            <a:miter lim="800000"/>
            <a:headEnd/>
            <a:tailEnd/>
          </a:ln>
          <a:effectLst/>
        </p:spPr>
        <p:txBody>
          <a:bodyPr wrap="square" lIns="91429" tIns="45715" rIns="91429" bIns="45715"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smtClean="0">
                <a:solidFill>
                  <a:schemeClr val="bg1"/>
                </a:solidFill>
                <a:latin typeface="Tw Cen MT" pitchFamily="34" charset="0"/>
              </a:rPr>
              <a:t>User feed -back</a:t>
            </a:r>
            <a:endParaRPr lang="en-US" sz="2000" b="1" dirty="0">
              <a:solidFill>
                <a:schemeClr val="bg1"/>
              </a:solidFill>
              <a:latin typeface="Tw Cen MT" pitchFamily="34" charset="0"/>
            </a:endParaRPr>
          </a:p>
        </p:txBody>
      </p:sp>
      <p:sp>
        <p:nvSpPr>
          <p:cNvPr id="38" name="TextBox 21"/>
          <p:cNvSpPr txBox="1"/>
          <p:nvPr/>
        </p:nvSpPr>
        <p:spPr>
          <a:xfrm>
            <a:off x="4372004" y="685800"/>
            <a:ext cx="990600" cy="1015653"/>
          </a:xfrm>
          <a:prstGeom prst="rect">
            <a:avLst/>
          </a:prstGeom>
          <a:solidFill>
            <a:srgbClr val="FF0000"/>
          </a:solidFill>
          <a:ln w="9525">
            <a:solidFill>
              <a:schemeClr val="tx2">
                <a:lumMod val="60000"/>
                <a:lumOff val="40000"/>
              </a:schemeClr>
            </a:solidFill>
            <a:miter lim="800000"/>
            <a:headEnd/>
            <a:tailEnd/>
          </a:ln>
          <a:effectLst/>
        </p:spPr>
        <p:txBody>
          <a:bodyPr wrap="square" lIns="91429" tIns="45715" rIns="91429" bIns="45715"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smtClean="0">
                <a:solidFill>
                  <a:schemeClr val="bg1"/>
                </a:solidFill>
                <a:latin typeface="Tw Cen MT" pitchFamily="34" charset="0"/>
              </a:rPr>
              <a:t>User </a:t>
            </a:r>
          </a:p>
          <a:p>
            <a:r>
              <a:rPr lang="en-US" sz="2000" b="1" dirty="0" smtClean="0">
                <a:solidFill>
                  <a:schemeClr val="bg1"/>
                </a:solidFill>
                <a:latin typeface="Tw Cen MT" pitchFamily="34" charset="0"/>
              </a:rPr>
              <a:t>as partner</a:t>
            </a:r>
            <a:endParaRPr lang="en-US" sz="2000" b="1" dirty="0">
              <a:solidFill>
                <a:schemeClr val="bg1"/>
              </a:solidFill>
              <a:latin typeface="Tw Cen MT" pitchFamily="34" charset="0"/>
            </a:endParaRPr>
          </a:p>
        </p:txBody>
      </p:sp>
      <p:sp>
        <p:nvSpPr>
          <p:cNvPr id="39" name="TextBox 22"/>
          <p:cNvSpPr txBox="1"/>
          <p:nvPr/>
        </p:nvSpPr>
        <p:spPr>
          <a:xfrm>
            <a:off x="3076604" y="685800"/>
            <a:ext cx="990600" cy="1015653"/>
          </a:xfrm>
          <a:prstGeom prst="rect">
            <a:avLst/>
          </a:prstGeom>
          <a:solidFill>
            <a:schemeClr val="accent2">
              <a:lumMod val="75000"/>
            </a:schemeClr>
          </a:solidFill>
          <a:ln w="9525">
            <a:solidFill>
              <a:schemeClr val="tx2">
                <a:lumMod val="60000"/>
                <a:lumOff val="40000"/>
              </a:schemeClr>
            </a:solidFill>
            <a:miter lim="800000"/>
            <a:headEnd/>
            <a:tailEnd/>
          </a:ln>
          <a:effectLst/>
        </p:spPr>
        <p:txBody>
          <a:bodyPr wrap="square" lIns="91429" tIns="45715" rIns="91429" bIns="45715"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smtClean="0">
                <a:solidFill>
                  <a:schemeClr val="bg1"/>
                </a:solidFill>
                <a:latin typeface="Tw Cen MT" pitchFamily="34" charset="0"/>
              </a:rPr>
              <a:t>User</a:t>
            </a:r>
          </a:p>
          <a:p>
            <a:r>
              <a:rPr lang="en-US" sz="2000" b="1" dirty="0" smtClean="0">
                <a:solidFill>
                  <a:schemeClr val="bg1"/>
                </a:solidFill>
                <a:latin typeface="Tw Cen MT" pitchFamily="34" charset="0"/>
              </a:rPr>
              <a:t>as subject</a:t>
            </a:r>
            <a:endParaRPr lang="en-US" sz="2000" b="1" dirty="0">
              <a:solidFill>
                <a:schemeClr val="bg1"/>
              </a:solidFill>
              <a:latin typeface="Tw Cen MT" pitchFamily="34" charset="0"/>
            </a:endParaRPr>
          </a:p>
        </p:txBody>
      </p:sp>
    </p:spTree>
    <p:extLst>
      <p:ext uri="{BB962C8B-B14F-4D97-AF65-F5344CB8AC3E}">
        <p14:creationId xmlns:p14="http://schemas.microsoft.com/office/powerpoint/2010/main" val="4687445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4603" y="-40942"/>
            <a:ext cx="7543800" cy="461665"/>
          </a:xfrm>
          <a:prstGeom prst="rect">
            <a:avLst/>
          </a:prstGeom>
          <a:noFill/>
        </p:spPr>
        <p:txBody>
          <a:bodyPr wrap="square" rtlCol="0">
            <a:spAutoFit/>
          </a:bodyPr>
          <a:lstStyle/>
          <a:p>
            <a:r>
              <a:rPr lang="en-IN" sz="2400" b="1" dirty="0" smtClean="0">
                <a:solidFill>
                  <a:schemeClr val="bg1"/>
                </a:solidFill>
              </a:rPr>
              <a:t>STUDIO EXERCISE : </a:t>
            </a:r>
            <a:r>
              <a:rPr lang="en-IN" sz="2400" b="1" u="sng" dirty="0" smtClean="0">
                <a:solidFill>
                  <a:schemeClr val="bg1"/>
                </a:solidFill>
              </a:rPr>
              <a:t>Proposed site</a:t>
            </a:r>
            <a:endParaRPr lang="en-IN" sz="2400" b="1" u="sng" dirty="0">
              <a:solidFill>
                <a:schemeClr val="bg1"/>
              </a:solidFill>
            </a:endParaRPr>
          </a:p>
        </p:txBody>
      </p:sp>
      <p:pic>
        <p:nvPicPr>
          <p:cNvPr id="6" name="Picture 5"/>
          <p:cNvPicPr/>
          <p:nvPr/>
        </p:nvPicPr>
        <p:blipFill>
          <a:blip r:embed="rId2" cstate="email">
            <a:extLst>
              <a:ext uri="{28A0092B-C50C-407E-A947-70E740481C1C}">
                <a14:useLocalDpi xmlns:a14="http://schemas.microsoft.com/office/drawing/2010/main"/>
              </a:ext>
            </a:extLst>
          </a:blip>
          <a:srcRect b="9615"/>
          <a:stretch>
            <a:fillRect/>
          </a:stretch>
        </p:blipFill>
        <p:spPr bwMode="auto">
          <a:xfrm>
            <a:off x="304800" y="838200"/>
            <a:ext cx="8534400" cy="5486400"/>
          </a:xfrm>
          <a:prstGeom prst="rect">
            <a:avLst/>
          </a:prstGeom>
          <a:noFill/>
          <a:ln w="9525">
            <a:noFill/>
            <a:miter lim="800000"/>
            <a:headEnd/>
            <a:tailEnd/>
          </a:ln>
        </p:spPr>
      </p:pic>
    </p:spTree>
    <p:extLst>
      <p:ext uri="{BB962C8B-B14F-4D97-AF65-F5344CB8AC3E}">
        <p14:creationId xmlns:p14="http://schemas.microsoft.com/office/powerpoint/2010/main" val="11503944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9.jpg"/>
          <p:cNvPicPr>
            <a:picLocks noChangeAspect="1"/>
          </p:cNvPicPr>
          <p:nvPr/>
        </p:nvPicPr>
        <p:blipFill>
          <a:blip r:embed="rId2" cstate="print"/>
          <a:stretch>
            <a:fillRect/>
          </a:stretch>
        </p:blipFill>
        <p:spPr>
          <a:xfrm>
            <a:off x="317473" y="749528"/>
            <a:ext cx="8521727" cy="4889272"/>
          </a:xfrm>
          <a:prstGeom prst="rect">
            <a:avLst/>
          </a:prstGeom>
        </p:spPr>
      </p:pic>
      <p:sp>
        <p:nvSpPr>
          <p:cNvPr id="8" name="TextBox 7"/>
          <p:cNvSpPr txBox="1"/>
          <p:nvPr/>
        </p:nvSpPr>
        <p:spPr>
          <a:xfrm>
            <a:off x="891653" y="10232"/>
            <a:ext cx="5318077" cy="369332"/>
          </a:xfrm>
          <a:prstGeom prst="rect">
            <a:avLst/>
          </a:prstGeom>
          <a:noFill/>
        </p:spPr>
        <p:txBody>
          <a:bodyPr wrap="square" rtlCol="0">
            <a:spAutoFit/>
          </a:bodyPr>
          <a:lstStyle/>
          <a:p>
            <a:r>
              <a:rPr lang="en-IN" b="1" u="sng" dirty="0" smtClean="0">
                <a:solidFill>
                  <a:schemeClr val="bg1"/>
                </a:solidFill>
              </a:rPr>
              <a:t>UJJAIN DURING HINDU FESTIVALS</a:t>
            </a:r>
            <a:endParaRPr lang="en-IN" b="1" u="sng" dirty="0">
              <a:solidFill>
                <a:schemeClr val="bg1"/>
              </a:solidFill>
            </a:endParaRPr>
          </a:p>
        </p:txBody>
      </p:sp>
    </p:spTree>
    <p:extLst>
      <p:ext uri="{BB962C8B-B14F-4D97-AF65-F5344CB8AC3E}">
        <p14:creationId xmlns:p14="http://schemas.microsoft.com/office/powerpoint/2010/main" val="13047279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5218" y="-573206"/>
            <a:ext cx="8033982" cy="1910687"/>
          </a:xfrm>
        </p:spPr>
        <p:txBody>
          <a:bodyPr/>
          <a:lstStyle/>
          <a:p>
            <a:pPr>
              <a:buNone/>
            </a:pPr>
            <a:r>
              <a:rPr lang="en-IN" sz="2000" b="1" dirty="0" smtClean="0">
                <a:solidFill>
                  <a:schemeClr val="bg1"/>
                </a:solidFill>
              </a:rPr>
              <a:t>STUDIO EXERCISE :</a:t>
            </a:r>
          </a:p>
          <a:p>
            <a:pPr>
              <a:buNone/>
            </a:pPr>
            <a:r>
              <a:rPr lang="en-IN" sz="2000" dirty="0" smtClean="0"/>
              <a:t>DESIGNING OF TEMPORARY SHELTERS FOR VISITORS</a:t>
            </a:r>
            <a:endParaRPr lang="en-IN" sz="2000" dirty="0"/>
          </a:p>
        </p:txBody>
      </p:sp>
      <p:pic>
        <p:nvPicPr>
          <p:cNvPr id="4" name="Picture 3" descr="C:\Users\Rachna Khare\Documents\Berkeley Prize\Sites BP.png"/>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0" y="1219200"/>
            <a:ext cx="4695053" cy="5410085"/>
          </a:xfrm>
          <a:prstGeom prst="rect">
            <a:avLst/>
          </a:prstGeom>
          <a:noFill/>
          <a:ln w="9525">
            <a:noFill/>
            <a:miter lim="800000"/>
            <a:headEnd/>
            <a:tailEnd/>
          </a:ln>
        </p:spPr>
      </p:pic>
      <p:sp>
        <p:nvSpPr>
          <p:cNvPr id="5" name="Oval 4"/>
          <p:cNvSpPr/>
          <p:nvPr/>
        </p:nvSpPr>
        <p:spPr>
          <a:xfrm>
            <a:off x="3200400" y="2362200"/>
            <a:ext cx="1447800" cy="762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91604969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86200" y="1828800"/>
            <a:ext cx="1066800" cy="1015663"/>
          </a:xfrm>
          <a:prstGeom prst="rect">
            <a:avLst/>
          </a:prstGeom>
          <a:solidFill>
            <a:srgbClr val="7030A0"/>
          </a:solidFill>
          <a:ln w="9525">
            <a:solidFill>
              <a:schemeClr val="tx1"/>
            </a:solidFill>
            <a:miter lim="800000"/>
            <a:headEnd/>
            <a:tailEnd/>
          </a:ln>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smtClean="0">
                <a:solidFill>
                  <a:schemeClr val="bg1"/>
                </a:solidFill>
                <a:latin typeface="Tw Cen MT" pitchFamily="34" charset="0"/>
              </a:rPr>
              <a:t>User</a:t>
            </a:r>
          </a:p>
          <a:p>
            <a:pPr algn="ctr"/>
            <a:r>
              <a:rPr lang="en-US" sz="2000" b="1" dirty="0" smtClean="0">
                <a:solidFill>
                  <a:schemeClr val="bg1"/>
                </a:solidFill>
                <a:latin typeface="Tw Cen MT" pitchFamily="34" charset="0"/>
              </a:rPr>
              <a:t>as subject</a:t>
            </a:r>
            <a:endParaRPr lang="en-US" sz="2000" b="1" dirty="0">
              <a:solidFill>
                <a:schemeClr val="bg1"/>
              </a:solidFill>
              <a:latin typeface="Tw Cen MT" pitchFamily="34" charset="0"/>
            </a:endParaRPr>
          </a:p>
        </p:txBody>
      </p:sp>
      <p:sp>
        <p:nvSpPr>
          <p:cNvPr id="5" name="TextBox 7"/>
          <p:cNvSpPr txBox="1"/>
          <p:nvPr/>
        </p:nvSpPr>
        <p:spPr>
          <a:xfrm>
            <a:off x="5029200" y="1828800"/>
            <a:ext cx="1295400" cy="1015663"/>
          </a:xfrm>
          <a:prstGeom prst="rect">
            <a:avLst/>
          </a:prstGeom>
          <a:solidFill>
            <a:schemeClr val="accent6">
              <a:lumMod val="75000"/>
            </a:schemeClr>
          </a:solidFill>
          <a:ln w="9525">
            <a:solidFill>
              <a:schemeClr val="tx1"/>
            </a:solidFill>
            <a:miter lim="800000"/>
            <a:headEnd/>
            <a:tailEnd/>
          </a:ln>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smtClean="0">
                <a:solidFill>
                  <a:schemeClr val="bg1"/>
                </a:solidFill>
                <a:latin typeface="Tw Cen MT" pitchFamily="34" charset="0"/>
              </a:rPr>
              <a:t>User </a:t>
            </a:r>
          </a:p>
          <a:p>
            <a:pPr algn="ctr"/>
            <a:r>
              <a:rPr lang="en-US" sz="2000" b="1" dirty="0" smtClean="0">
                <a:solidFill>
                  <a:schemeClr val="bg1"/>
                </a:solidFill>
                <a:latin typeface="Tw Cen MT" pitchFamily="34" charset="0"/>
              </a:rPr>
              <a:t>Feed</a:t>
            </a:r>
          </a:p>
          <a:p>
            <a:pPr algn="ctr"/>
            <a:r>
              <a:rPr lang="en-US" sz="2000" b="1" dirty="0" smtClean="0">
                <a:solidFill>
                  <a:schemeClr val="bg1"/>
                </a:solidFill>
                <a:latin typeface="Tw Cen MT" pitchFamily="34" charset="0"/>
              </a:rPr>
              <a:t>-back</a:t>
            </a:r>
            <a:endParaRPr lang="en-US" sz="2000" b="1" dirty="0">
              <a:solidFill>
                <a:schemeClr val="bg1"/>
              </a:solidFill>
              <a:latin typeface="Tw Cen MT" pitchFamily="34" charset="0"/>
            </a:endParaRPr>
          </a:p>
        </p:txBody>
      </p:sp>
      <p:sp>
        <p:nvSpPr>
          <p:cNvPr id="6" name="Down Arrow 5"/>
          <p:cNvSpPr/>
          <p:nvPr/>
        </p:nvSpPr>
        <p:spPr>
          <a:xfrm>
            <a:off x="3505200" y="2895600"/>
            <a:ext cx="1905000" cy="1524000"/>
          </a:xfrm>
          <a:prstGeom prst="downArrow">
            <a:avLst>
              <a:gd name="adj1" fmla="val 50000"/>
              <a:gd name="adj2" fmla="val 52360"/>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latin typeface="Tw Cen MT" pitchFamily="34" charset="0"/>
            </a:endParaRPr>
          </a:p>
        </p:txBody>
      </p:sp>
      <p:sp>
        <p:nvSpPr>
          <p:cNvPr id="7" name="TextBox 11"/>
          <p:cNvSpPr txBox="1"/>
          <p:nvPr/>
        </p:nvSpPr>
        <p:spPr>
          <a:xfrm>
            <a:off x="609600" y="4953000"/>
            <a:ext cx="7543800" cy="400110"/>
          </a:xfrm>
          <a:prstGeom prst="rect">
            <a:avLst/>
          </a:prstGeom>
          <a:solidFill>
            <a:schemeClr val="tx2">
              <a:lumMod val="60000"/>
              <a:lumOff val="40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smtClean="0">
                <a:solidFill>
                  <a:schemeClr val="bg1"/>
                </a:solidFill>
                <a:latin typeface="Tw Cen MT" pitchFamily="34" charset="0"/>
              </a:rPr>
              <a:t>The Major Techniques that has been used in the Design Studio</a:t>
            </a:r>
            <a:endParaRPr lang="en-US" sz="2000" b="1" u="sng" dirty="0">
              <a:solidFill>
                <a:schemeClr val="bg1"/>
              </a:solidFill>
              <a:latin typeface="Tw Cen MT" pitchFamily="34" charset="0"/>
            </a:endParaRPr>
          </a:p>
        </p:txBody>
      </p:sp>
      <p:sp>
        <p:nvSpPr>
          <p:cNvPr id="8" name="TextBox 12"/>
          <p:cNvSpPr txBox="1"/>
          <p:nvPr/>
        </p:nvSpPr>
        <p:spPr>
          <a:xfrm>
            <a:off x="0" y="-81888"/>
            <a:ext cx="91440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smtClean="0">
                <a:solidFill>
                  <a:schemeClr val="bg1"/>
                </a:solidFill>
              </a:rPr>
              <a:t>How user centered approach used in the studio</a:t>
            </a:r>
            <a:r>
              <a:rPr lang="en-US" sz="2800" dirty="0" smtClean="0">
                <a:solidFill>
                  <a:schemeClr val="bg1"/>
                </a:solidFill>
                <a:latin typeface="Tw Cen MT" pitchFamily="34" charset="0"/>
              </a:rPr>
              <a:t>?</a:t>
            </a:r>
            <a:endParaRPr lang="en-IN" sz="2800" dirty="0">
              <a:solidFill>
                <a:schemeClr val="bg1"/>
              </a:solidFill>
              <a:latin typeface="Tw Cen MT" pitchFamily="34" charset="0"/>
            </a:endParaRPr>
          </a:p>
        </p:txBody>
      </p:sp>
      <p:sp>
        <p:nvSpPr>
          <p:cNvPr id="9" name="TextBox 13"/>
          <p:cNvSpPr txBox="1"/>
          <p:nvPr/>
        </p:nvSpPr>
        <p:spPr>
          <a:xfrm>
            <a:off x="2819400" y="533400"/>
            <a:ext cx="2971800" cy="1200329"/>
          </a:xfrm>
          <a:prstGeom prst="rect">
            <a:avLst/>
          </a:prstGeom>
          <a:solidFill>
            <a:schemeClr val="tx2">
              <a:lumMod val="60000"/>
              <a:lumOff val="40000"/>
            </a:schemeClr>
          </a:solidFill>
          <a:ln>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bg1"/>
                </a:solidFill>
                <a:latin typeface="Tw Cen MT" pitchFamily="34" charset="0"/>
              </a:rPr>
              <a:t>USER-CENTERED APPROACH DESIGN STUDIO</a:t>
            </a:r>
            <a:endParaRPr lang="en-US" sz="2400" b="1" dirty="0">
              <a:solidFill>
                <a:schemeClr val="bg1"/>
              </a:solidFill>
              <a:latin typeface="Tw Cen MT" pitchFamily="34" charset="0"/>
            </a:endParaRPr>
          </a:p>
        </p:txBody>
      </p:sp>
      <p:sp>
        <p:nvSpPr>
          <p:cNvPr id="10" name="TextBox 15"/>
          <p:cNvSpPr txBox="1"/>
          <p:nvPr/>
        </p:nvSpPr>
        <p:spPr>
          <a:xfrm>
            <a:off x="381000" y="5486400"/>
            <a:ext cx="3429000" cy="400110"/>
          </a:xfrm>
          <a:prstGeom prst="rect">
            <a:avLst/>
          </a:prstGeom>
          <a:solidFill>
            <a:schemeClr val="tx2">
              <a:lumMod val="60000"/>
              <a:lumOff val="40000"/>
            </a:schemeClr>
          </a:solidFill>
          <a:ln w="9525">
            <a:solidFill>
              <a:schemeClr val="tx1"/>
            </a:solidFill>
            <a:miter lim="800000"/>
            <a:headEnd/>
            <a:tailEnd/>
          </a:ln>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smtClean="0">
                <a:solidFill>
                  <a:schemeClr val="bg1"/>
                </a:solidFill>
                <a:latin typeface="Tw Cen MT" pitchFamily="34" charset="0"/>
              </a:rPr>
              <a:t>Observation of Users’ </a:t>
            </a:r>
            <a:endParaRPr lang="en-US" sz="2000" dirty="0">
              <a:solidFill>
                <a:schemeClr val="bg1"/>
              </a:solidFill>
              <a:latin typeface="Tw Cen MT" pitchFamily="34" charset="0"/>
            </a:endParaRPr>
          </a:p>
        </p:txBody>
      </p:sp>
      <p:sp>
        <p:nvSpPr>
          <p:cNvPr id="11" name="TextBox 16"/>
          <p:cNvSpPr txBox="1"/>
          <p:nvPr/>
        </p:nvSpPr>
        <p:spPr>
          <a:xfrm>
            <a:off x="381000" y="6457890"/>
            <a:ext cx="3429000" cy="400110"/>
          </a:xfrm>
          <a:prstGeom prst="rect">
            <a:avLst/>
          </a:prstGeom>
          <a:solidFill>
            <a:schemeClr val="tx2">
              <a:lumMod val="60000"/>
              <a:lumOff val="40000"/>
            </a:schemeClr>
          </a:solidFill>
          <a:ln w="9525">
            <a:solidFill>
              <a:schemeClr val="tx1"/>
            </a:solidFill>
            <a:miter lim="800000"/>
            <a:headEnd/>
            <a:tailEnd/>
          </a:ln>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smtClean="0">
                <a:solidFill>
                  <a:schemeClr val="bg1"/>
                </a:solidFill>
                <a:latin typeface="Tw Cen MT" pitchFamily="34" charset="0"/>
              </a:rPr>
              <a:t>Interviews of Users’ </a:t>
            </a:r>
            <a:endParaRPr lang="en-US" sz="2000" dirty="0">
              <a:solidFill>
                <a:schemeClr val="bg1"/>
              </a:solidFill>
              <a:latin typeface="Tw Cen MT" pitchFamily="34" charset="0"/>
            </a:endParaRPr>
          </a:p>
        </p:txBody>
      </p:sp>
      <p:sp>
        <p:nvSpPr>
          <p:cNvPr id="12" name="TextBox 17"/>
          <p:cNvSpPr txBox="1"/>
          <p:nvPr/>
        </p:nvSpPr>
        <p:spPr>
          <a:xfrm>
            <a:off x="381000" y="5943600"/>
            <a:ext cx="3657600" cy="400110"/>
          </a:xfrm>
          <a:prstGeom prst="rect">
            <a:avLst/>
          </a:prstGeom>
          <a:solidFill>
            <a:schemeClr val="tx2">
              <a:lumMod val="60000"/>
              <a:lumOff val="40000"/>
            </a:schemeClr>
          </a:solidFill>
          <a:ln w="9525">
            <a:solidFill>
              <a:schemeClr val="tx1"/>
            </a:solidFill>
            <a:miter lim="800000"/>
            <a:headEnd/>
            <a:tailEnd/>
          </a:ln>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smtClean="0">
                <a:solidFill>
                  <a:schemeClr val="bg1"/>
                </a:solidFill>
                <a:latin typeface="Tw Cen MT" pitchFamily="34" charset="0"/>
              </a:rPr>
              <a:t>Observation of behavioral’ Traces</a:t>
            </a:r>
            <a:endParaRPr lang="en-US" sz="2000" dirty="0">
              <a:solidFill>
                <a:schemeClr val="bg1"/>
              </a:solidFill>
              <a:latin typeface="Tw Cen MT" pitchFamily="34" charset="0"/>
            </a:endParaRPr>
          </a:p>
        </p:txBody>
      </p:sp>
      <p:sp>
        <p:nvSpPr>
          <p:cNvPr id="13" name="TextBox 21"/>
          <p:cNvSpPr txBox="1"/>
          <p:nvPr/>
        </p:nvSpPr>
        <p:spPr>
          <a:xfrm>
            <a:off x="304800" y="4343400"/>
            <a:ext cx="4038600" cy="461665"/>
          </a:xfrm>
          <a:prstGeom prst="rect">
            <a:avLst/>
          </a:prstGeom>
          <a:solidFill>
            <a:schemeClr val="tx2">
              <a:lumMod val="60000"/>
              <a:lumOff val="40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bg1"/>
                </a:solidFill>
                <a:latin typeface="Tw Cen MT" pitchFamily="34" charset="0"/>
              </a:rPr>
              <a:t>Primary Sources</a:t>
            </a:r>
            <a:r>
              <a:rPr lang="en-US" sz="2400" dirty="0" smtClean="0">
                <a:solidFill>
                  <a:schemeClr val="bg1"/>
                </a:solidFill>
                <a:latin typeface="Tw Cen MT" pitchFamily="34" charset="0"/>
              </a:rPr>
              <a:t> </a:t>
            </a:r>
            <a:r>
              <a:rPr lang="en-US" sz="2000" dirty="0" smtClean="0">
                <a:solidFill>
                  <a:schemeClr val="bg1"/>
                </a:solidFill>
                <a:latin typeface="Tw Cen MT" pitchFamily="34" charset="0"/>
              </a:rPr>
              <a:t>(Field Survey)</a:t>
            </a:r>
            <a:endParaRPr lang="en-US" sz="2000" dirty="0">
              <a:solidFill>
                <a:schemeClr val="bg1"/>
              </a:solidFill>
              <a:latin typeface="Tw Cen MT" pitchFamily="34" charset="0"/>
            </a:endParaRPr>
          </a:p>
        </p:txBody>
      </p:sp>
      <p:sp>
        <p:nvSpPr>
          <p:cNvPr id="14" name="TextBox 22"/>
          <p:cNvSpPr txBox="1"/>
          <p:nvPr/>
        </p:nvSpPr>
        <p:spPr>
          <a:xfrm>
            <a:off x="4495800" y="4343400"/>
            <a:ext cx="3048000" cy="461665"/>
          </a:xfrm>
          <a:prstGeom prst="rect">
            <a:avLst/>
          </a:prstGeom>
          <a:solidFill>
            <a:schemeClr val="tx2">
              <a:lumMod val="60000"/>
              <a:lumOff val="40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solidFill>
                  <a:schemeClr val="bg1"/>
                </a:solidFill>
                <a:latin typeface="Tw Cen MT" pitchFamily="34" charset="0"/>
              </a:rPr>
              <a:t>Secondary Sources</a:t>
            </a:r>
            <a:endParaRPr lang="en-US" sz="2400" b="1" dirty="0">
              <a:solidFill>
                <a:schemeClr val="bg1"/>
              </a:solidFill>
              <a:latin typeface="Tw Cen MT" pitchFamily="34" charset="0"/>
            </a:endParaRPr>
          </a:p>
        </p:txBody>
      </p:sp>
      <p:sp>
        <p:nvSpPr>
          <p:cNvPr id="15" name="TextBox 23"/>
          <p:cNvSpPr txBox="1"/>
          <p:nvPr/>
        </p:nvSpPr>
        <p:spPr>
          <a:xfrm>
            <a:off x="4800600" y="5410200"/>
            <a:ext cx="3429000" cy="400110"/>
          </a:xfrm>
          <a:prstGeom prst="rect">
            <a:avLst/>
          </a:prstGeom>
          <a:solidFill>
            <a:schemeClr val="tx2">
              <a:lumMod val="60000"/>
              <a:lumOff val="40000"/>
            </a:schemeClr>
          </a:solidFill>
          <a:ln w="9525">
            <a:solidFill>
              <a:schemeClr val="tx1"/>
            </a:solidFill>
            <a:miter lim="800000"/>
            <a:headEnd/>
            <a:tailEnd/>
          </a:ln>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smtClean="0">
                <a:solidFill>
                  <a:schemeClr val="bg1"/>
                </a:solidFill>
                <a:latin typeface="Tw Cen MT" pitchFamily="34" charset="0"/>
              </a:rPr>
              <a:t>Existing Literature</a:t>
            </a:r>
            <a:endParaRPr lang="en-US" sz="2000" dirty="0">
              <a:solidFill>
                <a:schemeClr val="bg1"/>
              </a:solidFill>
              <a:latin typeface="Tw Cen MT" pitchFamily="34" charset="0"/>
            </a:endParaRPr>
          </a:p>
        </p:txBody>
      </p:sp>
      <p:sp>
        <p:nvSpPr>
          <p:cNvPr id="16" name="TextBox 24"/>
          <p:cNvSpPr txBox="1"/>
          <p:nvPr/>
        </p:nvSpPr>
        <p:spPr>
          <a:xfrm>
            <a:off x="4800600" y="5867400"/>
            <a:ext cx="3429000" cy="400110"/>
          </a:xfrm>
          <a:prstGeom prst="rect">
            <a:avLst/>
          </a:prstGeom>
          <a:solidFill>
            <a:schemeClr val="tx2">
              <a:lumMod val="60000"/>
              <a:lumOff val="40000"/>
            </a:schemeClr>
          </a:solidFill>
          <a:ln w="9525">
            <a:solidFill>
              <a:schemeClr val="tx1"/>
            </a:solidFill>
            <a:miter lim="800000"/>
            <a:headEnd/>
            <a:tailEnd/>
          </a:ln>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smtClean="0">
                <a:solidFill>
                  <a:schemeClr val="bg1"/>
                </a:solidFill>
                <a:latin typeface="Tw Cen MT" pitchFamily="34" charset="0"/>
              </a:rPr>
              <a:t>Existing Case-studies</a:t>
            </a:r>
            <a:endParaRPr lang="en-US" sz="2000" dirty="0">
              <a:solidFill>
                <a:schemeClr val="bg1"/>
              </a:solidFill>
              <a:latin typeface="Tw Cen MT" pitchFamily="34" charset="0"/>
            </a:endParaRPr>
          </a:p>
        </p:txBody>
      </p:sp>
      <p:sp>
        <p:nvSpPr>
          <p:cNvPr id="17" name="Right Arrow 16"/>
          <p:cNvSpPr/>
          <p:nvPr/>
        </p:nvSpPr>
        <p:spPr>
          <a:xfrm>
            <a:off x="6400800" y="1676400"/>
            <a:ext cx="1066800" cy="1295400"/>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latin typeface="Tw Cen MT" pitchFamily="34" charset="0"/>
            </a:endParaRPr>
          </a:p>
        </p:txBody>
      </p:sp>
      <p:sp>
        <p:nvSpPr>
          <p:cNvPr id="18" name="TextBox 28"/>
          <p:cNvSpPr txBox="1"/>
          <p:nvPr/>
        </p:nvSpPr>
        <p:spPr>
          <a:xfrm>
            <a:off x="7543800" y="1447800"/>
            <a:ext cx="1524000" cy="1015663"/>
          </a:xfrm>
          <a:prstGeom prst="rect">
            <a:avLst/>
          </a:prstGeom>
          <a:solidFill>
            <a:schemeClr val="tx2">
              <a:lumMod val="60000"/>
              <a:lumOff val="40000"/>
            </a:schemeClr>
          </a:solidFill>
          <a:ln w="9525">
            <a:solidFill>
              <a:schemeClr val="tx1"/>
            </a:solidFill>
            <a:miter lim="800000"/>
            <a:headEnd/>
            <a:tailEnd/>
          </a:ln>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chemeClr val="bg1"/>
                </a:solidFill>
                <a:latin typeface="Tw Cen MT" pitchFamily="34" charset="0"/>
              </a:rPr>
              <a:t>Inputs </a:t>
            </a:r>
            <a:r>
              <a:rPr lang="en-US" sz="2000" dirty="0" smtClean="0">
                <a:solidFill>
                  <a:schemeClr val="bg1"/>
                </a:solidFill>
                <a:latin typeface="Tw Cen MT" pitchFamily="34" charset="0"/>
              </a:rPr>
              <a:t>for the design correction</a:t>
            </a:r>
            <a:endParaRPr lang="en-US" sz="2000" dirty="0">
              <a:solidFill>
                <a:schemeClr val="bg1"/>
              </a:solidFill>
              <a:latin typeface="Tw Cen MT" pitchFamily="34" charset="0"/>
            </a:endParaRPr>
          </a:p>
        </p:txBody>
      </p:sp>
      <p:sp>
        <p:nvSpPr>
          <p:cNvPr id="49154" name="AutoShape 2"/>
          <p:cNvSpPr>
            <a:spLocks noChangeShapeType="1"/>
          </p:cNvSpPr>
          <p:nvPr/>
        </p:nvSpPr>
        <p:spPr bwMode="auto">
          <a:xfrm>
            <a:off x="3730625" y="2563813"/>
            <a:ext cx="0" cy="74612"/>
          </a:xfrm>
          <a:prstGeom prst="straightConnector1">
            <a:avLst/>
          </a:prstGeom>
          <a:noFill/>
          <a:ln w="9525">
            <a:solidFill>
              <a:srgbClr val="548DD4"/>
            </a:solidFill>
            <a:round/>
            <a:headEnd/>
            <a:tailEnd type="triangle" w="med" len="med"/>
          </a:ln>
        </p:spPr>
        <p:txBody>
          <a:bodyPr vert="horz" wrap="square" lIns="91440" tIns="45720" rIns="91440" bIns="45720" numCol="1" anchor="t" anchorCtr="0" compatLnSpc="1">
            <a:prstTxWarp prst="textNoShape">
              <a:avLst/>
            </a:prstTxWarp>
          </a:bodyPr>
          <a:lstStyle/>
          <a:p>
            <a:endParaRPr lang="en-IN"/>
          </a:p>
        </p:txBody>
      </p:sp>
      <p:sp>
        <p:nvSpPr>
          <p:cNvPr id="49157" name="AutoShape 5"/>
          <p:cNvSpPr>
            <a:spLocks noChangeShapeType="1"/>
          </p:cNvSpPr>
          <p:nvPr/>
        </p:nvSpPr>
        <p:spPr bwMode="auto">
          <a:xfrm>
            <a:off x="3732213" y="2781300"/>
            <a:ext cx="0" cy="74613"/>
          </a:xfrm>
          <a:prstGeom prst="straightConnector1">
            <a:avLst/>
          </a:prstGeom>
          <a:noFill/>
          <a:ln w="9525">
            <a:solidFill>
              <a:srgbClr val="548DD4"/>
            </a:solidFill>
            <a:round/>
            <a:headEnd/>
            <a:tailEnd type="triangle" w="med" len="med"/>
          </a:ln>
        </p:spPr>
        <p:txBody>
          <a:bodyPr vert="horz" wrap="square" lIns="91440" tIns="45720" rIns="91440" bIns="45720" numCol="1" anchor="t" anchorCtr="0" compatLnSpc="1">
            <a:prstTxWarp prst="textNoShape">
              <a:avLst/>
            </a:prstTxWarp>
          </a:bodyPr>
          <a:lstStyle/>
          <a:p>
            <a:endParaRPr lang="en-IN"/>
          </a:p>
        </p:txBody>
      </p:sp>
      <p:sp>
        <p:nvSpPr>
          <p:cNvPr id="49158"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IN"/>
          </a:p>
        </p:txBody>
      </p:sp>
      <p:sp>
        <p:nvSpPr>
          <p:cNvPr id="49159" name="Rectangle 7"/>
          <p:cNvSpPr>
            <a:spLocks noChangeArrowheads="1"/>
          </p:cNvSpPr>
          <p:nvPr/>
        </p:nvSpPr>
        <p:spPr bwMode="auto">
          <a:xfrm>
            <a:off x="22860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IN"/>
          </a:p>
        </p:txBody>
      </p:sp>
      <p:sp>
        <p:nvSpPr>
          <p:cNvPr id="49160" name="Rectangle 8"/>
          <p:cNvSpPr>
            <a:spLocks noChangeArrowheads="1"/>
          </p:cNvSpPr>
          <p:nvPr/>
        </p:nvSpPr>
        <p:spPr bwMode="auto">
          <a:xfrm>
            <a:off x="228600" y="3467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 name="TextBox 28"/>
          <p:cNvSpPr txBox="1"/>
          <p:nvPr/>
        </p:nvSpPr>
        <p:spPr>
          <a:xfrm>
            <a:off x="0" y="1600200"/>
            <a:ext cx="1524000" cy="1631216"/>
          </a:xfrm>
          <a:prstGeom prst="rect">
            <a:avLst/>
          </a:prstGeom>
          <a:solidFill>
            <a:schemeClr val="tx2">
              <a:lumMod val="60000"/>
              <a:lumOff val="40000"/>
            </a:schemeClr>
          </a:solidFill>
          <a:ln w="9525">
            <a:solidFill>
              <a:schemeClr val="tx1"/>
            </a:solidFill>
            <a:miter lim="800000"/>
            <a:headEnd/>
            <a:tailEnd/>
          </a:ln>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chemeClr val="bg1"/>
                </a:solidFill>
                <a:latin typeface="Tw Cen MT" pitchFamily="34" charset="0"/>
              </a:rPr>
              <a:t>Inputs from</a:t>
            </a:r>
          </a:p>
          <a:p>
            <a:pPr algn="ctr"/>
            <a:r>
              <a:rPr lang="en-US" sz="2000" dirty="0" smtClean="0">
                <a:solidFill>
                  <a:schemeClr val="bg1"/>
                </a:solidFill>
                <a:latin typeface="Tw Cen MT" pitchFamily="34" charset="0"/>
              </a:rPr>
              <a:t>user experts and Ujjain experts during </a:t>
            </a:r>
            <a:r>
              <a:rPr lang="en-US" sz="2000" dirty="0">
                <a:solidFill>
                  <a:schemeClr val="bg1"/>
                </a:solidFill>
                <a:latin typeface="Tw Cen MT" pitchFamily="34" charset="0"/>
              </a:rPr>
              <a:t>studio</a:t>
            </a:r>
          </a:p>
        </p:txBody>
      </p:sp>
      <p:sp>
        <p:nvSpPr>
          <p:cNvPr id="23" name="Right Arrow 22"/>
          <p:cNvSpPr/>
          <p:nvPr/>
        </p:nvSpPr>
        <p:spPr>
          <a:xfrm flipH="1">
            <a:off x="1524000" y="1600200"/>
            <a:ext cx="1143000" cy="1295400"/>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latin typeface="Tw Cen MT" pitchFamily="34" charset="0"/>
            </a:endParaRPr>
          </a:p>
        </p:txBody>
      </p:sp>
      <p:sp>
        <p:nvSpPr>
          <p:cNvPr id="24" name="TextBox 7"/>
          <p:cNvSpPr txBox="1"/>
          <p:nvPr/>
        </p:nvSpPr>
        <p:spPr>
          <a:xfrm>
            <a:off x="2819400" y="1828800"/>
            <a:ext cx="990600" cy="1015663"/>
          </a:xfrm>
          <a:prstGeom prst="rect">
            <a:avLst/>
          </a:prstGeom>
          <a:solidFill>
            <a:srgbClr val="FF0000"/>
          </a:solidFill>
          <a:ln w="9525">
            <a:solidFill>
              <a:schemeClr val="tx1"/>
            </a:solidFill>
            <a:miter lim="800000"/>
            <a:headEnd/>
            <a:tailEnd/>
          </a:ln>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smtClean="0">
                <a:solidFill>
                  <a:schemeClr val="bg1"/>
                </a:solidFill>
                <a:latin typeface="Tw Cen MT" pitchFamily="34" charset="0"/>
              </a:rPr>
              <a:t>User </a:t>
            </a:r>
          </a:p>
          <a:p>
            <a:pPr algn="ctr"/>
            <a:r>
              <a:rPr lang="en-US" sz="2000" b="1" dirty="0" smtClean="0">
                <a:solidFill>
                  <a:schemeClr val="bg1"/>
                </a:solidFill>
                <a:latin typeface="Tw Cen MT" pitchFamily="34" charset="0"/>
              </a:rPr>
              <a:t>as partner</a:t>
            </a:r>
            <a:endParaRPr lang="en-US" sz="2000" b="1" dirty="0">
              <a:solidFill>
                <a:schemeClr val="bg1"/>
              </a:solidFill>
              <a:latin typeface="Tw Cen MT" pitchFamily="34" charset="0"/>
            </a:endParaRPr>
          </a:p>
        </p:txBody>
      </p:sp>
    </p:spTree>
    <p:extLst>
      <p:ext uri="{BB962C8B-B14F-4D97-AF65-F5344CB8AC3E}">
        <p14:creationId xmlns:p14="http://schemas.microsoft.com/office/powerpoint/2010/main" val="246450135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965" y="14599"/>
            <a:ext cx="7772400" cy="823601"/>
          </a:xfrm>
        </p:spPr>
        <p:txBody>
          <a:bodyPr>
            <a:normAutofit/>
          </a:bodyPr>
          <a:lstStyle/>
          <a:p>
            <a:r>
              <a:rPr lang="en-US" sz="2400" dirty="0" smtClean="0">
                <a:solidFill>
                  <a:schemeClr val="bg1"/>
                </a:solidFill>
              </a:rPr>
              <a:t>USER AS A SUBJECT</a:t>
            </a:r>
            <a:br>
              <a:rPr lang="en-US" sz="2400" dirty="0" smtClean="0">
                <a:solidFill>
                  <a:schemeClr val="bg1"/>
                </a:solidFill>
              </a:rPr>
            </a:br>
            <a:r>
              <a:rPr lang="en-US" sz="2000" b="1" dirty="0" smtClean="0">
                <a:solidFill>
                  <a:schemeClr val="bg1"/>
                </a:solidFill>
              </a:rPr>
              <a:t>1. OBSERVING ENVIRONMENTAL BEHAVIOR</a:t>
            </a:r>
            <a:endParaRPr lang="en-IN" sz="2000" b="1" dirty="0">
              <a:solidFill>
                <a:schemeClr val="bg1"/>
              </a:solidFill>
            </a:endParaRPr>
          </a:p>
        </p:txBody>
      </p:sp>
      <p:sp>
        <p:nvSpPr>
          <p:cNvPr id="5" name="Title 1"/>
          <p:cNvSpPr txBox="1">
            <a:spLocks/>
          </p:cNvSpPr>
          <p:nvPr/>
        </p:nvSpPr>
        <p:spPr>
          <a:xfrm>
            <a:off x="4419600" y="772232"/>
            <a:ext cx="4419600" cy="2362200"/>
          </a:xfrm>
          <a:prstGeom prst="rect">
            <a:avLst/>
          </a:prstGeom>
        </p:spPr>
        <p:txBody>
          <a:bodyPr vert="horz" lIns="91429" tIns="45715" rIns="91429" bIns="45715" rtlCol="0"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700" dirty="0" smtClean="0">
                <a:solidFill>
                  <a:schemeClr val="bg1"/>
                </a:solidFill>
              </a:rPr>
              <a:t>Who,</a:t>
            </a:r>
          </a:p>
          <a:p>
            <a:pPr algn="l"/>
            <a:r>
              <a:rPr lang="en-US" sz="1400" dirty="0" smtClean="0">
                <a:solidFill>
                  <a:schemeClr val="bg1"/>
                </a:solidFill>
              </a:rPr>
              <a:t>Doing        	</a:t>
            </a:r>
            <a:r>
              <a:rPr lang="en-US" sz="3700" dirty="0" smtClean="0">
                <a:solidFill>
                  <a:schemeClr val="bg1"/>
                </a:solidFill>
              </a:rPr>
              <a:t>what,</a:t>
            </a:r>
          </a:p>
          <a:p>
            <a:pPr algn="l"/>
            <a:r>
              <a:rPr lang="en-US" sz="1400" dirty="0" smtClean="0">
                <a:solidFill>
                  <a:schemeClr val="bg1"/>
                </a:solidFill>
              </a:rPr>
              <a:t>With 	</a:t>
            </a:r>
            <a:r>
              <a:rPr lang="en-US" sz="3700" dirty="0" smtClean="0">
                <a:solidFill>
                  <a:schemeClr val="bg1"/>
                </a:solidFill>
              </a:rPr>
              <a:t>whom,</a:t>
            </a:r>
          </a:p>
          <a:p>
            <a:pPr algn="l"/>
            <a:r>
              <a:rPr lang="en-US" sz="1400" dirty="0" smtClean="0">
                <a:solidFill>
                  <a:schemeClr val="bg1"/>
                </a:solidFill>
              </a:rPr>
              <a:t>In what 	</a:t>
            </a:r>
            <a:r>
              <a:rPr lang="en-US" sz="3700" dirty="0" smtClean="0">
                <a:solidFill>
                  <a:schemeClr val="bg1"/>
                </a:solidFill>
              </a:rPr>
              <a:t>relationship</a:t>
            </a:r>
          </a:p>
          <a:p>
            <a:pPr algn="l"/>
            <a:r>
              <a:rPr lang="en-US" sz="1400" dirty="0" smtClean="0">
                <a:solidFill>
                  <a:schemeClr val="bg1"/>
                </a:solidFill>
              </a:rPr>
              <a:t>In what 	</a:t>
            </a:r>
            <a:r>
              <a:rPr lang="en-US" sz="3700" dirty="0" smtClean="0">
                <a:solidFill>
                  <a:schemeClr val="bg1"/>
                </a:solidFill>
              </a:rPr>
              <a:t>context</a:t>
            </a:r>
          </a:p>
          <a:p>
            <a:pPr algn="l"/>
            <a:r>
              <a:rPr lang="en-US" sz="1400" dirty="0" smtClean="0">
                <a:solidFill>
                  <a:schemeClr val="bg1"/>
                </a:solidFill>
              </a:rPr>
              <a:t>And 	</a:t>
            </a:r>
            <a:r>
              <a:rPr lang="en-US" sz="3700" dirty="0" smtClean="0">
                <a:solidFill>
                  <a:schemeClr val="bg1"/>
                </a:solidFill>
              </a:rPr>
              <a:t>where</a:t>
            </a:r>
            <a:endParaRPr lang="en-IN" dirty="0">
              <a:solidFill>
                <a:schemeClr val="bg1"/>
              </a:solidFill>
            </a:endParaRPr>
          </a:p>
        </p:txBody>
      </p:sp>
      <p:pic>
        <p:nvPicPr>
          <p:cNvPr id="7" name="Picture 6" descr="_MG_6130.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599" y="990599"/>
            <a:ext cx="3997379" cy="2667001"/>
          </a:xfrm>
          <a:prstGeom prst="rect">
            <a:avLst/>
          </a:prstGeom>
        </p:spPr>
      </p:pic>
      <p:pic>
        <p:nvPicPr>
          <p:cNvPr id="9" name="Picture 8" descr="nipun (1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95800" y="3733800"/>
            <a:ext cx="3886200" cy="2598896"/>
          </a:xfrm>
          <a:prstGeom prst="rect">
            <a:avLst/>
          </a:prstGeom>
        </p:spPr>
      </p:pic>
      <p:pic>
        <p:nvPicPr>
          <p:cNvPr id="13" name="Picture 12" descr="IMG_3557.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600" y="3733800"/>
            <a:ext cx="4000500" cy="2667000"/>
          </a:xfrm>
          <a:prstGeom prst="rect">
            <a:avLst/>
          </a:prstGeom>
        </p:spPr>
      </p:pic>
    </p:spTree>
    <p:extLst>
      <p:ext uri="{BB962C8B-B14F-4D97-AF65-F5344CB8AC3E}">
        <p14:creationId xmlns:p14="http://schemas.microsoft.com/office/powerpoint/2010/main" val="14766626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0" y="1600200"/>
            <a:ext cx="2743200" cy="4525963"/>
          </a:xfrm>
        </p:spPr>
        <p:style>
          <a:lnRef idx="3">
            <a:schemeClr val="lt1"/>
          </a:lnRef>
          <a:fillRef idx="1">
            <a:schemeClr val="accent4"/>
          </a:fillRef>
          <a:effectRef idx="1">
            <a:schemeClr val="accent4"/>
          </a:effectRef>
          <a:fontRef idx="minor">
            <a:schemeClr val="lt1"/>
          </a:fontRef>
        </p:style>
        <p:txBody>
          <a:bodyPr>
            <a:normAutofit/>
          </a:bodyPr>
          <a:lstStyle/>
          <a:p>
            <a:pPr>
              <a:buNone/>
            </a:pPr>
            <a:r>
              <a:rPr lang="en-US" sz="2400" b="1" dirty="0" smtClean="0"/>
              <a:t>Inquiry</a:t>
            </a:r>
          </a:p>
          <a:p>
            <a:pPr algn="just">
              <a:buNone/>
            </a:pPr>
            <a:r>
              <a:rPr lang="en-US" sz="1600" b="1" dirty="0" smtClean="0"/>
              <a:t>What do you want to know from the users?</a:t>
            </a:r>
          </a:p>
          <a:p>
            <a:pPr>
              <a:buNone/>
            </a:pPr>
            <a:endParaRPr lang="en-US" sz="2400" dirty="0"/>
          </a:p>
        </p:txBody>
      </p:sp>
      <p:sp>
        <p:nvSpPr>
          <p:cNvPr id="6" name="Content Placeholder 2"/>
          <p:cNvSpPr txBox="1">
            <a:spLocks/>
          </p:cNvSpPr>
          <p:nvPr/>
        </p:nvSpPr>
        <p:spPr>
          <a:xfrm>
            <a:off x="2743200" y="1600200"/>
            <a:ext cx="3200400" cy="4525963"/>
          </a:xfrm>
          <a:prstGeom prst="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smtClean="0">
                <a:ln>
                  <a:noFill/>
                </a:ln>
                <a:solidFill>
                  <a:schemeClr val="tx1"/>
                </a:solidFill>
                <a:effectLst/>
                <a:uLnTx/>
                <a:uFillTx/>
                <a:latin typeface="+mn-lt"/>
                <a:ea typeface="+mn-ea"/>
                <a:cs typeface="+mn-cs"/>
              </a:rPr>
              <a:t>Questions</a:t>
            </a:r>
            <a:r>
              <a:rPr kumimoji="0" lang="en-US" sz="2400" b="1" i="0" u="none" strike="noStrike" kern="1200" cap="none" spc="0" normalizeH="0" noProof="0" dirty="0" smtClean="0">
                <a:ln>
                  <a:noFill/>
                </a:ln>
                <a:solidFill>
                  <a:schemeClr val="tx1"/>
                </a:solidFill>
                <a:effectLst/>
                <a:uLnTx/>
                <a:uFillTx/>
                <a:latin typeface="+mn-lt"/>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1600" b="1" dirty="0" smtClean="0">
                <a:solidFill>
                  <a:schemeClr val="lt1"/>
                </a:solidFill>
              </a:rPr>
              <a:t>How would you ask the Question?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7" name="Content Placeholder 2"/>
          <p:cNvSpPr txBox="1">
            <a:spLocks/>
          </p:cNvSpPr>
          <p:nvPr/>
        </p:nvSpPr>
        <p:spPr>
          <a:xfrm>
            <a:off x="6019800" y="1600200"/>
            <a:ext cx="2438400" cy="4525963"/>
          </a:xfrm>
          <a:prstGeom prst="rect">
            <a:avLst/>
          </a:prstGeom>
        </p:spPr>
        <p:style>
          <a:lnRef idx="3">
            <a:schemeClr val="lt1"/>
          </a:lnRef>
          <a:fillRef idx="1">
            <a:schemeClr val="accent6"/>
          </a:fillRef>
          <a:effectRef idx="1">
            <a:schemeClr val="accent6"/>
          </a:effectRef>
          <a:fontRef idx="minor">
            <a:schemeClr val="lt1"/>
          </a:fontRef>
        </p:style>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smtClean="0">
                <a:ln>
                  <a:noFill/>
                </a:ln>
                <a:solidFill>
                  <a:schemeClr val="tx1"/>
                </a:solidFill>
                <a:effectLst/>
                <a:uLnTx/>
                <a:uFillTx/>
                <a:latin typeface="+mn-lt"/>
                <a:ea typeface="+mn-ea"/>
                <a:cs typeface="+mn-cs"/>
              </a:rPr>
              <a:t>Answers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1600" b="1" dirty="0" smtClean="0">
                <a:solidFill>
                  <a:schemeClr val="lt1"/>
                </a:solidFill>
              </a:rPr>
              <a:t>Main Issues Identified/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1600" b="1" dirty="0" smtClean="0">
                <a:solidFill>
                  <a:schemeClr val="lt1"/>
                </a:solidFill>
              </a:rPr>
              <a:t>Categories of issues.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Content Placeholder 2"/>
          <p:cNvSpPr txBox="1">
            <a:spLocks/>
          </p:cNvSpPr>
          <p:nvPr/>
        </p:nvSpPr>
        <p:spPr>
          <a:xfrm>
            <a:off x="8229600" y="1371600"/>
            <a:ext cx="1219200" cy="4525963"/>
          </a:xfrm>
          <a:prstGeom prst="rect">
            <a:avLst/>
          </a:prstGeom>
        </p:spPr>
        <p:txBody>
          <a:bodyPr vert="vert270"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How it connects</a:t>
            </a:r>
            <a:r>
              <a:rPr kumimoji="0" lang="en-US" sz="2400" b="0" i="0" u="none" strike="noStrike" kern="1200" cap="none" spc="0" normalizeH="0" noProof="0" dirty="0" smtClean="0">
                <a:ln>
                  <a:noFill/>
                </a:ln>
                <a:solidFill>
                  <a:schemeClr val="tx1"/>
                </a:solidFill>
                <a:effectLst/>
                <a:uLnTx/>
                <a:uFillTx/>
                <a:latin typeface="+mn-lt"/>
                <a:ea typeface="+mn-ea"/>
                <a:cs typeface="+mn-cs"/>
              </a:rPr>
              <a:t> to your design</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9" name="Right Brace 8"/>
          <p:cNvSpPr/>
          <p:nvPr/>
        </p:nvSpPr>
        <p:spPr>
          <a:xfrm>
            <a:off x="8382000" y="1524000"/>
            <a:ext cx="457200" cy="4648200"/>
          </a:xfrm>
          <a:prstGeom prst="rightBrace">
            <a:avLst>
              <a:gd name="adj1" fmla="val 57564"/>
              <a:gd name="adj2" fmla="val 48184"/>
            </a:avLst>
          </a:prstGeom>
          <a:ln w="412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 name="Picture 2" descr="F:\Day2\IMG_019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3048000"/>
            <a:ext cx="2362200" cy="1574800"/>
          </a:xfrm>
          <a:prstGeom prst="rect">
            <a:avLst/>
          </a:prstGeom>
          <a:noFill/>
        </p:spPr>
      </p:pic>
      <p:pic>
        <p:nvPicPr>
          <p:cNvPr id="11" name="Picture 3" descr="F:\Day2\IMG_0299.JPG"/>
          <p:cNvPicPr>
            <a:picLocks noChangeAspect="1" noChangeArrowheads="1"/>
          </p:cNvPicPr>
          <p:nvPr/>
        </p:nvPicPr>
        <p:blipFill>
          <a:blip r:embed="rId3" cstate="email">
            <a:extLst>
              <a:ext uri="{28A0092B-C50C-407E-A947-70E740481C1C}">
                <a14:useLocalDpi xmlns:a14="http://schemas.microsoft.com/office/drawing/2010/main"/>
              </a:ext>
            </a:extLst>
          </a:blip>
          <a:srcRect r="46875" b="10937"/>
          <a:stretch>
            <a:fillRect/>
          </a:stretch>
        </p:blipFill>
        <p:spPr bwMode="auto">
          <a:xfrm>
            <a:off x="3048000" y="3048000"/>
            <a:ext cx="2514600" cy="2810436"/>
          </a:xfrm>
          <a:prstGeom prst="rect">
            <a:avLst/>
          </a:prstGeom>
          <a:noFill/>
        </p:spPr>
      </p:pic>
      <p:pic>
        <p:nvPicPr>
          <p:cNvPr id="12" name="Picture 2" descr="F:\Day2\IMG_024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6000" y="3048000"/>
            <a:ext cx="2209800" cy="1473200"/>
          </a:xfrm>
          <a:prstGeom prst="rect">
            <a:avLst/>
          </a:prstGeom>
          <a:noFill/>
        </p:spPr>
      </p:pic>
      <p:sp>
        <p:nvSpPr>
          <p:cNvPr id="14" name="Title 1"/>
          <p:cNvSpPr txBox="1">
            <a:spLocks/>
          </p:cNvSpPr>
          <p:nvPr/>
        </p:nvSpPr>
        <p:spPr>
          <a:xfrm>
            <a:off x="609600" y="-39993"/>
            <a:ext cx="7772400" cy="823601"/>
          </a:xfrm>
          <a:prstGeom prst="rect">
            <a:avLst/>
          </a:prstGeom>
        </p:spPr>
        <p:txBody>
          <a:bodyPr vert="horz" lIns="91429" tIns="45715" rIns="91429" bIns="45715" rtlCol="0" anchor="ctr">
            <a:normAutofit fontScale="90000" lnSpcReduction="10000"/>
          </a:bodyPr>
          <a:lstStyle/>
          <a:p>
            <a:pPr marL="0" marR="0" lvl="0" indent="0" algn="ctr" defTabSz="914290" rtl="0" eaLnBrk="1" fontAlgn="auto" latinLnBrk="0" hangingPunct="1">
              <a:lnSpc>
                <a:spcPct val="100000"/>
              </a:lnSpc>
              <a:spcBef>
                <a:spcPct val="0"/>
              </a:spcBef>
              <a:spcAft>
                <a:spcPts val="0"/>
              </a:spcAft>
              <a:buClrTx/>
              <a:buSzTx/>
              <a:buFontTx/>
              <a:buNone/>
              <a:tabLst/>
              <a:defRPr/>
            </a:pPr>
            <a:r>
              <a:rPr kumimoji="0" lang="en-US" sz="3100" b="0" i="0" u="none" strike="noStrike" kern="1200" cap="none" spc="0" normalizeH="0" baseline="0" noProof="0" dirty="0" smtClean="0">
                <a:ln>
                  <a:noFill/>
                </a:ln>
                <a:solidFill>
                  <a:schemeClr val="bg1"/>
                </a:solidFill>
                <a:effectLst/>
                <a:uLnTx/>
                <a:uFillTx/>
                <a:latin typeface="+mj-lt"/>
                <a:ea typeface="+mj-ea"/>
                <a:cs typeface="+mj-cs"/>
              </a:rPr>
              <a:t>USER AS A SUBJECT</a:t>
            </a:r>
            <a:r>
              <a:rPr kumimoji="0" lang="en-US" sz="2400" b="0" i="0" u="none" strike="noStrike" kern="1200" cap="none" spc="0" normalizeH="0" baseline="0" noProof="0" dirty="0" smtClean="0">
                <a:ln>
                  <a:noFill/>
                </a:ln>
                <a:solidFill>
                  <a:srgbClr val="C00000"/>
                </a:solidFill>
                <a:effectLst/>
                <a:uLnTx/>
                <a:uFillTx/>
                <a:latin typeface="+mj-lt"/>
                <a:ea typeface="+mj-ea"/>
                <a:cs typeface="+mj-cs"/>
              </a:rPr>
              <a:t/>
            </a:r>
            <a:br>
              <a:rPr kumimoji="0" lang="en-US" sz="2400" b="0" i="0" u="none" strike="noStrike" kern="1200" cap="none" spc="0" normalizeH="0" baseline="0" noProof="0" dirty="0" smtClean="0">
                <a:ln>
                  <a:noFill/>
                </a:ln>
                <a:solidFill>
                  <a:srgbClr val="C00000"/>
                </a:solidFill>
                <a:effectLst/>
                <a:uLnTx/>
                <a:uFillTx/>
                <a:latin typeface="+mj-lt"/>
                <a:ea typeface="+mj-ea"/>
                <a:cs typeface="+mj-cs"/>
              </a:rPr>
            </a:br>
            <a:r>
              <a:rPr kumimoji="0" lang="en-US" sz="2400" b="1" i="0" u="none" strike="noStrike" kern="1200" cap="none" spc="0" normalizeH="0" baseline="0" noProof="0" dirty="0" smtClean="0">
                <a:ln>
                  <a:noFill/>
                </a:ln>
                <a:effectLst/>
                <a:uLnTx/>
                <a:uFillTx/>
                <a:latin typeface="+mj-lt"/>
                <a:ea typeface="+mj-ea"/>
                <a:cs typeface="+mj-cs"/>
              </a:rPr>
              <a:t>2. USER INTERVIEWS</a:t>
            </a:r>
            <a:endParaRPr kumimoji="0" lang="en-IN" sz="2400" b="1" i="0" u="none" strike="noStrike" kern="1200" cap="none" spc="0" normalizeH="0" baseline="0" noProof="0" dirty="0">
              <a:ln>
                <a:noFill/>
              </a:ln>
              <a:effectLst/>
              <a:uLnTx/>
              <a:uFillTx/>
              <a:latin typeface="+mj-lt"/>
              <a:ea typeface="+mj-ea"/>
              <a:cs typeface="+mj-cs"/>
            </a:endParaRPr>
          </a:p>
        </p:txBody>
      </p:sp>
    </p:spTree>
    <p:extLst>
      <p:ext uri="{BB962C8B-B14F-4D97-AF65-F5344CB8AC3E}">
        <p14:creationId xmlns:p14="http://schemas.microsoft.com/office/powerpoint/2010/main" val="24638984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Rachna Khare\Documents\Berkeley Prize\berkeley resources\BP report-mid term\Interpretation Center\IC-1.png"/>
          <p:cNvPicPr/>
          <p:nvPr/>
        </p:nvPicPr>
        <p:blipFill>
          <a:blip r:embed="rId2" cstate="print"/>
          <a:srcRect/>
          <a:stretch>
            <a:fillRect/>
          </a:stretch>
        </p:blipFill>
        <p:spPr bwMode="auto">
          <a:xfrm>
            <a:off x="304800" y="685800"/>
            <a:ext cx="8763000" cy="5638800"/>
          </a:xfrm>
          <a:prstGeom prst="rect">
            <a:avLst/>
          </a:prstGeom>
          <a:noFill/>
          <a:ln w="9525">
            <a:noFill/>
            <a:miter lim="800000"/>
            <a:headEnd/>
            <a:tailEnd/>
          </a:ln>
        </p:spPr>
      </p:pic>
      <p:sp>
        <p:nvSpPr>
          <p:cNvPr id="11" name="Title 1"/>
          <p:cNvSpPr txBox="1">
            <a:spLocks/>
          </p:cNvSpPr>
          <p:nvPr/>
        </p:nvSpPr>
        <p:spPr>
          <a:xfrm>
            <a:off x="457200" y="0"/>
            <a:ext cx="8229600" cy="487362"/>
          </a:xfrm>
          <a:prstGeom prst="rect">
            <a:avLst/>
          </a:prstGeom>
        </p:spPr>
        <p:txBody>
          <a:bodyPr vert="horz" lIns="91429" tIns="45715" rIns="91429" bIns="45715" rtlCol="0" anchor="ctr">
            <a:normAutofit fontScale="90000" lnSpcReduction="20000"/>
          </a:bodyPr>
          <a:lstStyle/>
          <a:p>
            <a:pPr algn="ctr">
              <a:spcBef>
                <a:spcPct val="0"/>
              </a:spcBef>
              <a:defRPr/>
            </a:pPr>
            <a:r>
              <a:rPr lang="en-US" sz="3200" dirty="0" smtClean="0">
                <a:solidFill>
                  <a:schemeClr val="bg1"/>
                </a:solidFill>
                <a:latin typeface="Tw Cen MT" pitchFamily="34" charset="0"/>
                <a:ea typeface="+mj-ea"/>
                <a:cs typeface="+mj-cs"/>
              </a:rPr>
              <a:t>USER INTERVIEWS</a:t>
            </a:r>
            <a:endParaRPr lang="en-US" sz="3200" dirty="0">
              <a:solidFill>
                <a:schemeClr val="bg1"/>
              </a:solidFill>
              <a:latin typeface="Tw Cen MT" pitchFamily="34" charset="0"/>
              <a:ea typeface="+mj-ea"/>
              <a:cs typeface="+mj-cs"/>
            </a:endParaRPr>
          </a:p>
        </p:txBody>
      </p:sp>
      <p:pic>
        <p:nvPicPr>
          <p:cNvPr id="12"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76800" y="3200400"/>
            <a:ext cx="4152844" cy="2769915"/>
          </a:xfrm>
          <a:prstGeom prst="rect">
            <a:avLst/>
          </a:prstGeom>
          <a:noFill/>
          <a:ln w="9525">
            <a:noFill/>
            <a:miter lim="800000"/>
            <a:headEnd/>
            <a:tailEnd/>
          </a:ln>
          <a:effectLst/>
        </p:spPr>
      </p:pic>
    </p:spTree>
    <p:extLst>
      <p:ext uri="{BB962C8B-B14F-4D97-AF65-F5344CB8AC3E}">
        <p14:creationId xmlns:p14="http://schemas.microsoft.com/office/powerpoint/2010/main" val="303302195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rcRect/>
          <a:stretch>
            <a:fillRect/>
          </a:stretch>
        </p:blipFill>
        <p:spPr bwMode="auto">
          <a:xfrm>
            <a:off x="228600" y="457200"/>
            <a:ext cx="8915400" cy="5943600"/>
          </a:xfrm>
          <a:prstGeom prst="rect">
            <a:avLst/>
          </a:prstGeom>
          <a:noFill/>
          <a:ln w="9525">
            <a:noFill/>
            <a:miter lim="800000"/>
            <a:headEnd/>
            <a:tailEnd/>
          </a:ln>
        </p:spPr>
      </p:pic>
      <p:pic>
        <p:nvPicPr>
          <p:cNvPr id="12" name="Picture 11" descr="nipun (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53200" y="2362200"/>
            <a:ext cx="1752600" cy="2626849"/>
          </a:xfrm>
          <a:prstGeom prst="rect">
            <a:avLst/>
          </a:prstGeom>
        </p:spPr>
      </p:pic>
      <p:sp>
        <p:nvSpPr>
          <p:cNvPr id="13" name="Title 1"/>
          <p:cNvSpPr txBox="1">
            <a:spLocks/>
          </p:cNvSpPr>
          <p:nvPr/>
        </p:nvSpPr>
        <p:spPr>
          <a:xfrm>
            <a:off x="457200" y="0"/>
            <a:ext cx="8229600" cy="487362"/>
          </a:xfrm>
          <a:prstGeom prst="rect">
            <a:avLst/>
          </a:prstGeom>
        </p:spPr>
        <p:txBody>
          <a:bodyPr vert="horz" lIns="91429" tIns="45715" rIns="91429" bIns="45715" rtlCol="0" anchor="ctr">
            <a:normAutofit fontScale="90000" lnSpcReduction="20000"/>
          </a:bodyPr>
          <a:lstStyle/>
          <a:p>
            <a:pPr algn="ctr">
              <a:spcBef>
                <a:spcPct val="0"/>
              </a:spcBef>
              <a:defRPr/>
            </a:pPr>
            <a:r>
              <a:rPr lang="en-US" sz="3200" dirty="0" smtClean="0">
                <a:solidFill>
                  <a:schemeClr val="bg1"/>
                </a:solidFill>
                <a:latin typeface="Tw Cen MT" pitchFamily="34" charset="0"/>
                <a:ea typeface="+mj-ea"/>
                <a:cs typeface="+mj-cs"/>
              </a:rPr>
              <a:t>USER INTERVIEWS</a:t>
            </a:r>
            <a:endParaRPr lang="en-US" sz="3200" dirty="0">
              <a:solidFill>
                <a:schemeClr val="bg1"/>
              </a:solidFill>
              <a:latin typeface="Tw Cen MT" pitchFamily="34" charset="0"/>
              <a:ea typeface="+mj-ea"/>
              <a:cs typeface="+mj-cs"/>
            </a:endParaRPr>
          </a:p>
        </p:txBody>
      </p:sp>
    </p:spTree>
    <p:extLst>
      <p:ext uri="{BB962C8B-B14F-4D97-AF65-F5344CB8AC3E}">
        <p14:creationId xmlns:p14="http://schemas.microsoft.com/office/powerpoint/2010/main" val="117915036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C:\Users\Administrator\Desktop\Faculty forum\3rd Year\FORUM\simulation1\IMG_997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3961063"/>
            <a:ext cx="4114800" cy="2744537"/>
          </a:xfrm>
          <a:prstGeom prst="rect">
            <a:avLst/>
          </a:prstGeom>
          <a:noFill/>
        </p:spPr>
      </p:pic>
      <p:pic>
        <p:nvPicPr>
          <p:cNvPr id="14" name="Content Placeholder 6" descr="DSC_0362.JPG"/>
          <p:cNvPicPr>
            <a:picLocks noGrp="1" noChangeAspect="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4466490" y="1141664"/>
            <a:ext cx="4220310" cy="2716041"/>
          </a:xfrm>
          <a:prstGeom prst="rect">
            <a:avLst/>
          </a:prstGeom>
        </p:spPr>
      </p:pic>
      <p:sp>
        <p:nvSpPr>
          <p:cNvPr id="9" name="Title 1"/>
          <p:cNvSpPr txBox="1">
            <a:spLocks/>
          </p:cNvSpPr>
          <p:nvPr/>
        </p:nvSpPr>
        <p:spPr>
          <a:xfrm>
            <a:off x="0" y="90799"/>
            <a:ext cx="9144000" cy="823601"/>
          </a:xfrm>
          <a:prstGeom prst="rect">
            <a:avLst/>
          </a:prstGeom>
        </p:spPr>
        <p:txBody>
          <a:bodyPr vert="horz" lIns="91429" tIns="45715" rIns="91429" bIns="45715" rtlCol="0" anchor="ctr">
            <a:noAutofit/>
          </a:bodyPr>
          <a:lstStyle/>
          <a:p>
            <a:pPr algn="ctr">
              <a:spcBef>
                <a:spcPct val="0"/>
              </a:spcBef>
            </a:pPr>
            <a:r>
              <a:rPr kumimoji="0" lang="en-US" sz="2800" b="0" i="0" u="none" strike="noStrike" kern="1200" cap="none" spc="0" normalizeH="0" baseline="0" noProof="0" dirty="0" smtClean="0">
                <a:ln>
                  <a:noFill/>
                </a:ln>
                <a:solidFill>
                  <a:schemeClr val="bg1"/>
                </a:solidFill>
                <a:effectLst/>
                <a:uLnTx/>
                <a:uFillTx/>
                <a:latin typeface="+mj-lt"/>
                <a:ea typeface="+mj-ea"/>
                <a:cs typeface="+mj-cs"/>
              </a:rPr>
              <a:t>USER AS A PARTNER</a:t>
            </a:r>
            <a:r>
              <a:rPr kumimoji="0" lang="en-US" sz="2000" b="0" i="0" u="none" strike="noStrike" kern="1200" cap="none" spc="0" normalizeH="0" baseline="0" noProof="0" dirty="0" smtClean="0">
                <a:ln>
                  <a:noFill/>
                </a:ln>
                <a:solidFill>
                  <a:srgbClr val="C00000"/>
                </a:solidFill>
                <a:effectLst/>
                <a:uLnTx/>
                <a:uFillTx/>
                <a:latin typeface="+mj-lt"/>
                <a:ea typeface="+mj-ea"/>
                <a:cs typeface="+mj-cs"/>
              </a:rPr>
              <a:t/>
            </a:r>
            <a:br>
              <a:rPr kumimoji="0" lang="en-US" sz="2000" b="0" i="0" u="none" strike="noStrike" kern="1200" cap="none" spc="0" normalizeH="0" baseline="0" noProof="0" dirty="0" smtClean="0">
                <a:ln>
                  <a:noFill/>
                </a:ln>
                <a:solidFill>
                  <a:srgbClr val="C00000"/>
                </a:solidFill>
                <a:effectLst/>
                <a:uLnTx/>
                <a:uFillTx/>
                <a:latin typeface="+mj-lt"/>
                <a:ea typeface="+mj-ea"/>
                <a:cs typeface="+mj-cs"/>
              </a:rPr>
            </a:br>
            <a:r>
              <a:rPr lang="en-US" sz="2000" b="1" noProof="0" dirty="0" smtClean="0">
                <a:latin typeface="+mj-lt"/>
                <a:ea typeface="+mj-ea"/>
                <a:cs typeface="+mj-cs"/>
              </a:rPr>
              <a:t>1</a:t>
            </a:r>
            <a:r>
              <a:rPr lang="en-US" sz="2000" b="1" dirty="0" smtClean="0">
                <a:latin typeface="+mj-lt"/>
                <a:ea typeface="+mj-ea"/>
                <a:cs typeface="+mj-cs"/>
              </a:rPr>
              <a:t>. </a:t>
            </a:r>
            <a:r>
              <a:rPr lang="en-US" b="1" dirty="0" smtClean="0">
                <a:latin typeface="Tw Cen MT" pitchFamily="34" charset="0"/>
                <a:ea typeface="Times New Roman"/>
                <a:cs typeface="Mangal"/>
              </a:rPr>
              <a:t>Simulation exercises to sensitize students to respond to the problem area, users and issues</a:t>
            </a:r>
            <a:endParaRPr lang="en-IN" sz="1600" b="1" dirty="0" smtClean="0"/>
          </a:p>
          <a:p>
            <a:pPr marL="0" marR="0" lvl="0" indent="0" algn="ctr" defTabSz="914290" rtl="0" eaLnBrk="1" fontAlgn="auto" latinLnBrk="0" hangingPunct="1">
              <a:lnSpc>
                <a:spcPct val="100000"/>
              </a:lnSpc>
              <a:spcBef>
                <a:spcPct val="0"/>
              </a:spcBef>
              <a:spcAft>
                <a:spcPts val="0"/>
              </a:spcAft>
              <a:buClrTx/>
              <a:buSzTx/>
              <a:buFontTx/>
              <a:buNone/>
              <a:tabLst/>
              <a:defRPr/>
            </a:pPr>
            <a:endParaRPr kumimoji="0" lang="en-IN" sz="2000" b="1" i="0" u="none" strike="noStrike" kern="1200" cap="none" spc="0" normalizeH="0" baseline="0" noProof="0" dirty="0">
              <a:ln>
                <a:noFill/>
              </a:ln>
              <a:solidFill>
                <a:schemeClr val="tx1"/>
              </a:solidFill>
              <a:effectLst/>
              <a:uLnTx/>
              <a:uFillTx/>
              <a:latin typeface="+mj-lt"/>
              <a:ea typeface="+mj-ea"/>
              <a:cs typeface="+mj-cs"/>
            </a:endParaRPr>
          </a:p>
        </p:txBody>
      </p:sp>
      <p:pic>
        <p:nvPicPr>
          <p:cNvPr id="12" name="Picture 2" descr="F:\Day3\IMG_0448.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 y="1168400"/>
            <a:ext cx="4114800" cy="2641600"/>
          </a:xfrm>
          <a:prstGeom prst="rect">
            <a:avLst/>
          </a:prstGeom>
          <a:noFill/>
        </p:spPr>
      </p:pic>
      <p:pic>
        <p:nvPicPr>
          <p:cNvPr id="18" name="Picture 17" descr="IMG_2309.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95800" y="3962400"/>
            <a:ext cx="4114800" cy="2743200"/>
          </a:xfrm>
          <a:prstGeom prst="rect">
            <a:avLst/>
          </a:prstGeom>
        </p:spPr>
      </p:pic>
    </p:spTree>
    <p:extLst>
      <p:ext uri="{BB962C8B-B14F-4D97-AF65-F5344CB8AC3E}">
        <p14:creationId xmlns:p14="http://schemas.microsoft.com/office/powerpoint/2010/main" val="27509978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dirty="0"/>
          </a:p>
        </p:txBody>
      </p:sp>
      <p:sp>
        <p:nvSpPr>
          <p:cNvPr id="22530" name="TextBox 2"/>
          <p:cNvSpPr txBox="1">
            <a:spLocks noChangeArrowheads="1"/>
          </p:cNvSpPr>
          <p:nvPr/>
        </p:nvSpPr>
        <p:spPr bwMode="auto">
          <a:xfrm>
            <a:off x="685800" y="1133475"/>
            <a:ext cx="9396413" cy="5354638"/>
          </a:xfrm>
          <a:prstGeom prst="rect">
            <a:avLst/>
          </a:prstGeom>
          <a:noFill/>
          <a:ln w="9525">
            <a:noFill/>
            <a:miter lim="800000"/>
            <a:headEnd/>
            <a:tailEnd/>
          </a:ln>
        </p:spPr>
        <p:txBody>
          <a:bodyPr>
            <a:spAutoFit/>
          </a:bodyPr>
          <a:lstStyle/>
          <a:p>
            <a:r>
              <a:rPr lang="en-US" sz="3200"/>
              <a:t>BERKELEY PRIZE COMMITTEE</a:t>
            </a:r>
          </a:p>
          <a:p>
            <a:endParaRPr lang="en-US" sz="3200"/>
          </a:p>
          <a:p>
            <a:r>
              <a:rPr lang="en-US" sz="3200"/>
              <a:t>64 Current Members</a:t>
            </a:r>
          </a:p>
          <a:p>
            <a:endParaRPr lang="en-US" sz="3200"/>
          </a:p>
          <a:p>
            <a:r>
              <a:rPr lang="en-US" sz="3200">
                <a:solidFill>
                  <a:srgbClr val="FF9933"/>
                </a:solidFill>
              </a:rPr>
              <a:t>Educators</a:t>
            </a:r>
          </a:p>
          <a:p>
            <a:r>
              <a:rPr lang="en-US" sz="3200">
                <a:solidFill>
                  <a:srgbClr val="FF9933"/>
                </a:solidFill>
              </a:rPr>
              <a:t>Design Professionals</a:t>
            </a:r>
          </a:p>
          <a:p>
            <a:r>
              <a:rPr lang="en-US" sz="3200">
                <a:solidFill>
                  <a:srgbClr val="FF9933"/>
                </a:solidFill>
              </a:rPr>
              <a:t>Allied Professionals</a:t>
            </a:r>
          </a:p>
          <a:p>
            <a:r>
              <a:rPr lang="en-US" sz="3200">
                <a:solidFill>
                  <a:srgbClr val="FF9933"/>
                </a:solidFill>
              </a:rPr>
              <a:t>Social Scientists</a:t>
            </a:r>
          </a:p>
          <a:p>
            <a:endParaRPr lang="en-US" sz="3200"/>
          </a:p>
          <a:p>
            <a:endParaRPr lang="en-US">
              <a:latin typeface="Times New Roman" pitchFamily="18" charset="0"/>
            </a:endParaRPr>
          </a:p>
          <a:p>
            <a:endParaRPr lang="en-US">
              <a:latin typeface="Times New Roman" pitchFamily="18" charset="0"/>
            </a:endParaRPr>
          </a:p>
          <a:p>
            <a:endParaRPr lang="en-US">
              <a:latin typeface="Times New Roman" pitchFamily="18"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jab hum honge saath\1920548_727860960568219_948781015_n.jpg"/>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184580"/>
            <a:ext cx="3352800" cy="2590800"/>
          </a:xfrm>
          <a:prstGeom prst="rect">
            <a:avLst/>
          </a:prstGeom>
          <a:noFill/>
          <a:ln w="9525">
            <a:noFill/>
            <a:miter lim="800000"/>
            <a:headEnd/>
            <a:tailEnd/>
          </a:ln>
        </p:spPr>
      </p:pic>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29200" y="1143001"/>
            <a:ext cx="3352800" cy="2591157"/>
          </a:xfrm>
          <a:prstGeom prst="rect">
            <a:avLst/>
          </a:prstGeom>
          <a:noFill/>
          <a:ln w="9525">
            <a:noFill/>
            <a:miter lim="800000"/>
            <a:headEnd/>
            <a:tailEnd/>
          </a:ln>
        </p:spPr>
      </p:pic>
      <p:pic>
        <p:nvPicPr>
          <p:cNvPr id="409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600" y="3902528"/>
            <a:ext cx="3352800" cy="2571262"/>
          </a:xfrm>
          <a:prstGeom prst="rect">
            <a:avLst/>
          </a:prstGeom>
          <a:noFill/>
          <a:ln w="9525">
            <a:noFill/>
            <a:miter lim="800000"/>
            <a:headEnd/>
            <a:tailEnd/>
          </a:ln>
        </p:spPr>
      </p:pic>
      <p:pic>
        <p:nvPicPr>
          <p:cNvPr id="4100"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29202" y="3902528"/>
            <a:ext cx="3276599" cy="2574472"/>
          </a:xfrm>
          <a:prstGeom prst="rect">
            <a:avLst/>
          </a:prstGeom>
          <a:noFill/>
          <a:ln w="9525">
            <a:noFill/>
            <a:miter lim="800000"/>
            <a:headEnd/>
            <a:tailEnd/>
          </a:ln>
        </p:spPr>
      </p:pic>
      <p:sp>
        <p:nvSpPr>
          <p:cNvPr id="10" name="Title 1"/>
          <p:cNvSpPr txBox="1">
            <a:spLocks/>
          </p:cNvSpPr>
          <p:nvPr/>
        </p:nvSpPr>
        <p:spPr>
          <a:xfrm>
            <a:off x="0" y="243199"/>
            <a:ext cx="9144000" cy="823601"/>
          </a:xfrm>
          <a:prstGeom prst="rect">
            <a:avLst/>
          </a:prstGeom>
        </p:spPr>
        <p:txBody>
          <a:bodyPr vert="horz" lIns="91429" tIns="45715" rIns="91429" bIns="45715" rtlCol="0" anchor="ctr">
            <a:noAutofit/>
          </a:bodyPr>
          <a:lstStyle/>
          <a:p>
            <a:pPr lvl="0" algn="ctr">
              <a:spcBef>
                <a:spcPct val="0"/>
              </a:spcBef>
            </a:pPr>
            <a:r>
              <a:rPr kumimoji="0" lang="en-US" sz="2800" i="0" u="none" strike="noStrike" kern="1200" cap="none" spc="0" normalizeH="0" baseline="0" noProof="0" dirty="0" smtClean="0">
                <a:ln>
                  <a:noFill/>
                </a:ln>
                <a:solidFill>
                  <a:schemeClr val="bg1"/>
                </a:solidFill>
                <a:effectLst/>
                <a:uLnTx/>
                <a:uFillTx/>
                <a:latin typeface="+mj-lt"/>
                <a:ea typeface="+mj-ea"/>
                <a:cs typeface="+mj-cs"/>
              </a:rPr>
              <a:t>USER AS A PARTNER</a:t>
            </a:r>
            <a:r>
              <a:rPr kumimoji="0" lang="en-US" sz="2000" i="0" u="none" strike="noStrike" kern="1200" cap="none" spc="0" normalizeH="0" baseline="0" noProof="0" dirty="0" smtClean="0">
                <a:ln>
                  <a:noFill/>
                </a:ln>
                <a:solidFill>
                  <a:srgbClr val="C00000"/>
                </a:solidFill>
                <a:effectLst/>
                <a:uLnTx/>
                <a:uFillTx/>
                <a:latin typeface="+mj-lt"/>
                <a:ea typeface="+mj-ea"/>
                <a:cs typeface="+mj-cs"/>
              </a:rPr>
              <a:t/>
            </a:r>
            <a:br>
              <a:rPr kumimoji="0" lang="en-US" sz="2000" i="0" u="none" strike="noStrike" kern="1200" cap="none" spc="0" normalizeH="0" baseline="0" noProof="0" dirty="0" smtClean="0">
                <a:ln>
                  <a:noFill/>
                </a:ln>
                <a:solidFill>
                  <a:srgbClr val="C00000"/>
                </a:solidFill>
                <a:effectLst/>
                <a:uLnTx/>
                <a:uFillTx/>
                <a:latin typeface="+mj-lt"/>
                <a:ea typeface="+mj-ea"/>
                <a:cs typeface="+mj-cs"/>
              </a:rPr>
            </a:br>
            <a:r>
              <a:rPr kumimoji="0" lang="en-US" sz="2000" i="0" u="none" strike="noStrike" kern="1200" cap="none" spc="0" normalizeH="0" baseline="0" noProof="0" dirty="0" smtClean="0">
                <a:ln>
                  <a:noFill/>
                </a:ln>
                <a:effectLst/>
                <a:uLnTx/>
                <a:uFillTx/>
                <a:latin typeface="+mj-lt"/>
                <a:ea typeface="+mj-ea"/>
                <a:cs typeface="+mj-cs"/>
              </a:rPr>
              <a:t>2. </a:t>
            </a:r>
            <a:r>
              <a:rPr lang="en-US" sz="2400" dirty="0" smtClean="0">
                <a:ea typeface="Times New Roman"/>
                <a:cs typeface="Mangal"/>
              </a:rPr>
              <a:t>Full scale model simulation</a:t>
            </a:r>
            <a:endParaRPr lang="en-IN" sz="2400" dirty="0" smtClean="0"/>
          </a:p>
          <a:p>
            <a:pPr algn="ctr">
              <a:spcBef>
                <a:spcPct val="0"/>
              </a:spcBef>
            </a:pPr>
            <a:endParaRPr lang="en-IN" sz="1600" dirty="0" smtClean="0"/>
          </a:p>
          <a:p>
            <a:pPr marL="0" marR="0" lvl="0" indent="0" algn="ctr" defTabSz="914290" rtl="0" eaLnBrk="1" fontAlgn="auto" latinLnBrk="0" hangingPunct="1">
              <a:lnSpc>
                <a:spcPct val="100000"/>
              </a:lnSpc>
              <a:spcBef>
                <a:spcPct val="0"/>
              </a:spcBef>
              <a:spcAft>
                <a:spcPts val="0"/>
              </a:spcAft>
              <a:buClrTx/>
              <a:buSzTx/>
              <a:buFontTx/>
              <a:buNone/>
              <a:tabLst/>
              <a:defRPr/>
            </a:pPr>
            <a:endParaRPr kumimoji="0" lang="en-IN" sz="200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3089389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533400" y="914400"/>
          <a:ext cx="81534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p:cNvSpPr txBox="1"/>
          <p:nvPr/>
        </p:nvSpPr>
        <p:spPr>
          <a:xfrm>
            <a:off x="791570" y="-54592"/>
            <a:ext cx="3581400" cy="461665"/>
          </a:xfrm>
          <a:prstGeom prst="rect">
            <a:avLst/>
          </a:prstGeom>
          <a:noFill/>
          <a:ln>
            <a:noFill/>
          </a:ln>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IN" sz="2400" b="1" dirty="0" smtClean="0">
                <a:solidFill>
                  <a:schemeClr val="bg1"/>
                </a:solidFill>
              </a:rPr>
              <a:t>Assembly of information:</a:t>
            </a:r>
            <a:endParaRPr lang="en-IN" sz="2400" b="1" dirty="0">
              <a:solidFill>
                <a:schemeClr val="bg1"/>
              </a:solidFill>
            </a:endParaRPr>
          </a:p>
        </p:txBody>
      </p:sp>
    </p:spTree>
    <p:extLst>
      <p:ext uri="{BB962C8B-B14F-4D97-AF65-F5344CB8AC3E}">
        <p14:creationId xmlns:p14="http://schemas.microsoft.com/office/powerpoint/2010/main" val="46897118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181600" y="6248400"/>
            <a:ext cx="2438400" cy="261610"/>
          </a:xfrm>
          <a:prstGeom prst="rect">
            <a:avLst/>
          </a:prstGeom>
          <a:noFill/>
        </p:spPr>
        <p:txBody>
          <a:bodyPr wrap="square" rtlCol="0">
            <a:spAutoFit/>
          </a:bodyPr>
          <a:lstStyle/>
          <a:p>
            <a:r>
              <a:rPr lang="en-IN" sz="1100" dirty="0" smtClean="0"/>
              <a:t>Final design feedback from the users.</a:t>
            </a:r>
            <a:endParaRPr lang="en-IN" sz="1100" dirty="0"/>
          </a:p>
        </p:txBody>
      </p:sp>
      <p:pic>
        <p:nvPicPr>
          <p:cNvPr id="9" name="Picture 8" descr="IMG_2241.jpg"/>
          <p:cNvPicPr>
            <a:picLocks noChangeAspect="1"/>
          </p:cNvPicPr>
          <p:nvPr/>
        </p:nvPicPr>
        <p:blipFill>
          <a:blip r:embed="rId2" cstate="email">
            <a:extLst>
              <a:ext uri="{28A0092B-C50C-407E-A947-70E740481C1C}">
                <a14:useLocalDpi xmlns:a14="http://schemas.microsoft.com/office/drawing/2010/main"/>
              </a:ext>
            </a:extLst>
          </a:blip>
          <a:srcRect r="7936"/>
          <a:stretch>
            <a:fillRect/>
          </a:stretch>
        </p:blipFill>
        <p:spPr>
          <a:xfrm>
            <a:off x="5101772" y="304800"/>
            <a:ext cx="3788228" cy="2743200"/>
          </a:xfrm>
          <a:prstGeom prst="rect">
            <a:avLst/>
          </a:prstGeom>
        </p:spPr>
      </p:pic>
      <p:pic>
        <p:nvPicPr>
          <p:cNvPr id="10" name="Picture 9" descr="IMG_232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05400" y="3505200"/>
            <a:ext cx="3810000" cy="2540000"/>
          </a:xfrm>
          <a:prstGeom prst="rect">
            <a:avLst/>
          </a:prstGeom>
        </p:spPr>
      </p:pic>
      <p:sp>
        <p:nvSpPr>
          <p:cNvPr id="12" name="TextBox 11"/>
          <p:cNvSpPr txBox="1"/>
          <p:nvPr/>
        </p:nvSpPr>
        <p:spPr>
          <a:xfrm>
            <a:off x="464029" y="-40944"/>
            <a:ext cx="3581400" cy="461665"/>
          </a:xfrm>
          <a:prstGeom prst="rect">
            <a:avLst/>
          </a:prstGeom>
          <a:noFill/>
          <a:ln>
            <a:noFill/>
          </a:ln>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IN" sz="2400" b="1" dirty="0" smtClean="0">
                <a:solidFill>
                  <a:schemeClr val="bg1"/>
                </a:solidFill>
              </a:rPr>
              <a:t>USER FEEDBACK:</a:t>
            </a:r>
            <a:endParaRPr lang="en-IN" sz="2400" b="1" dirty="0">
              <a:solidFill>
                <a:schemeClr val="bg1"/>
              </a:solidFill>
            </a:endParaRPr>
          </a:p>
        </p:txBody>
      </p:sp>
      <p:sp>
        <p:nvSpPr>
          <p:cNvPr id="13" name="Oval 12"/>
          <p:cNvSpPr/>
          <p:nvPr/>
        </p:nvSpPr>
        <p:spPr>
          <a:xfrm>
            <a:off x="533400" y="762000"/>
            <a:ext cx="1828800" cy="1600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Oval 13"/>
          <p:cNvSpPr/>
          <p:nvPr/>
        </p:nvSpPr>
        <p:spPr>
          <a:xfrm>
            <a:off x="609600" y="4572000"/>
            <a:ext cx="1981200" cy="1600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TextBox 14"/>
          <p:cNvSpPr txBox="1"/>
          <p:nvPr/>
        </p:nvSpPr>
        <p:spPr>
          <a:xfrm>
            <a:off x="762000" y="1219200"/>
            <a:ext cx="1371600" cy="646331"/>
          </a:xfrm>
          <a:prstGeom prst="rect">
            <a:avLst/>
          </a:prstGeom>
          <a:noFill/>
        </p:spPr>
        <p:txBody>
          <a:bodyPr wrap="square" rtlCol="0">
            <a:spAutoFit/>
          </a:bodyPr>
          <a:lstStyle/>
          <a:p>
            <a:pPr algn="ctr"/>
            <a:r>
              <a:rPr lang="en-IN" b="1" dirty="0" smtClean="0"/>
              <a:t>Pre-final deign</a:t>
            </a:r>
            <a:endParaRPr lang="en-IN" b="1" dirty="0"/>
          </a:p>
        </p:txBody>
      </p:sp>
      <p:sp>
        <p:nvSpPr>
          <p:cNvPr id="16" name="TextBox 15"/>
          <p:cNvSpPr txBox="1"/>
          <p:nvPr/>
        </p:nvSpPr>
        <p:spPr>
          <a:xfrm>
            <a:off x="762000" y="5345668"/>
            <a:ext cx="1371600" cy="369332"/>
          </a:xfrm>
          <a:prstGeom prst="rect">
            <a:avLst/>
          </a:prstGeom>
          <a:noFill/>
        </p:spPr>
        <p:txBody>
          <a:bodyPr wrap="square" rtlCol="0">
            <a:spAutoFit/>
          </a:bodyPr>
          <a:lstStyle/>
          <a:p>
            <a:pPr algn="ctr"/>
            <a:r>
              <a:rPr lang="en-IN" b="1" dirty="0" smtClean="0"/>
              <a:t>Final deign</a:t>
            </a:r>
            <a:endParaRPr lang="en-IN" b="1" dirty="0"/>
          </a:p>
        </p:txBody>
      </p:sp>
      <p:sp>
        <p:nvSpPr>
          <p:cNvPr id="17" name="Down Arrow 16"/>
          <p:cNvSpPr/>
          <p:nvPr/>
        </p:nvSpPr>
        <p:spPr>
          <a:xfrm>
            <a:off x="1371600" y="2514600"/>
            <a:ext cx="381000" cy="1905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609600" y="3124200"/>
            <a:ext cx="2286000" cy="369332"/>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IN" dirty="0" smtClean="0"/>
              <a:t>USER FEEDBACK</a:t>
            </a:r>
            <a:endParaRPr lang="en-IN" dirty="0"/>
          </a:p>
        </p:txBody>
      </p:sp>
    </p:spTree>
    <p:extLst>
      <p:ext uri="{BB962C8B-B14F-4D97-AF65-F5344CB8AC3E}">
        <p14:creationId xmlns:p14="http://schemas.microsoft.com/office/powerpoint/2010/main" val="277535997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Rachna Khare\Documents\Berkeley Prize\Monsoon Sem\Integral\pics\04-09-2013\IMG_0921.JPG"/>
          <p:cNvPicPr>
            <a:picLocks noChangeAspect="1" noChangeArrowheads="1"/>
          </p:cNvPicPr>
          <p:nvPr/>
        </p:nvPicPr>
        <p:blipFill>
          <a:blip r:embed="rId2" cstate="email">
            <a:extLst>
              <a:ext uri="{28A0092B-C50C-407E-A947-70E740481C1C}">
                <a14:useLocalDpi xmlns:a14="http://schemas.microsoft.com/office/drawing/2010/main"/>
              </a:ext>
            </a:extLst>
          </a:blip>
          <a:srcRect l="16667" t="11250"/>
          <a:stretch>
            <a:fillRect/>
          </a:stretch>
        </p:blipFill>
        <p:spPr bwMode="auto">
          <a:xfrm>
            <a:off x="914400" y="685800"/>
            <a:ext cx="7620000" cy="5410200"/>
          </a:xfrm>
          <a:prstGeom prst="rect">
            <a:avLst/>
          </a:prstGeom>
          <a:noFill/>
        </p:spPr>
      </p:pic>
      <p:sp>
        <p:nvSpPr>
          <p:cNvPr id="5" name="Title 1"/>
          <p:cNvSpPr txBox="1">
            <a:spLocks/>
          </p:cNvSpPr>
          <p:nvPr/>
        </p:nvSpPr>
        <p:spPr>
          <a:xfrm>
            <a:off x="846162" y="-206041"/>
            <a:ext cx="9144000" cy="823601"/>
          </a:xfrm>
          <a:prstGeom prst="rect">
            <a:avLst/>
          </a:prstGeom>
        </p:spPr>
        <p:txBody>
          <a:bodyPr vert="horz" lIns="91429" tIns="45715" rIns="91429" bIns="45715" rtlCol="0" anchor="ctr">
            <a:noAutofit/>
          </a:bodyPr>
          <a:lstStyle/>
          <a:p>
            <a:pPr lvl="0">
              <a:spcBef>
                <a:spcPct val="0"/>
              </a:spcBef>
            </a:pPr>
            <a:r>
              <a:rPr kumimoji="0" lang="en-IN" sz="2800" b="0" i="0" u="none" strike="noStrike" kern="1200" cap="none" spc="0" normalizeH="0" baseline="0" noProof="0" dirty="0" smtClean="0">
                <a:ln>
                  <a:noFill/>
                </a:ln>
                <a:solidFill>
                  <a:schemeClr val="bg1"/>
                </a:solidFill>
                <a:effectLst/>
                <a:uLnTx/>
                <a:uFillTx/>
                <a:latin typeface="+mj-lt"/>
                <a:ea typeface="+mj-ea"/>
                <a:cs typeface="+mj-cs"/>
              </a:rPr>
              <a:t>STUDENTS WORK:</a:t>
            </a:r>
            <a:endParaRPr kumimoji="0" lang="en-IN"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val="219859492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Rachna Khare\Documents\Berkeley Prize\Monsoon Sem\Integral\pics\04-09-2013\IMG_0914.JPG"/>
          <p:cNvPicPr>
            <a:picLocks noChangeAspect="1" noChangeArrowheads="1"/>
          </p:cNvPicPr>
          <p:nvPr/>
        </p:nvPicPr>
        <p:blipFill>
          <a:blip r:embed="rId2" cstate="email">
            <a:extLst>
              <a:ext uri="{28A0092B-C50C-407E-A947-70E740481C1C}">
                <a14:useLocalDpi xmlns:a14="http://schemas.microsoft.com/office/drawing/2010/main"/>
              </a:ext>
            </a:extLst>
          </a:blip>
          <a:srcRect r="10000" b="1250"/>
          <a:stretch>
            <a:fillRect/>
          </a:stretch>
        </p:blipFill>
        <p:spPr bwMode="auto">
          <a:xfrm>
            <a:off x="457200" y="609600"/>
            <a:ext cx="8229600" cy="6019800"/>
          </a:xfrm>
          <a:prstGeom prst="rect">
            <a:avLst/>
          </a:prstGeom>
          <a:noFill/>
        </p:spPr>
      </p:pic>
      <p:sp>
        <p:nvSpPr>
          <p:cNvPr id="7" name="Title 1"/>
          <p:cNvSpPr txBox="1">
            <a:spLocks/>
          </p:cNvSpPr>
          <p:nvPr/>
        </p:nvSpPr>
        <p:spPr>
          <a:xfrm>
            <a:off x="846162" y="-206041"/>
            <a:ext cx="9144000" cy="823601"/>
          </a:xfrm>
          <a:prstGeom prst="rect">
            <a:avLst/>
          </a:prstGeom>
        </p:spPr>
        <p:txBody>
          <a:bodyPr vert="horz" lIns="91429" tIns="45715" rIns="91429" bIns="45715" rtlCol="0" anchor="ctr">
            <a:noAutofit/>
          </a:bodyPr>
          <a:lstStyle/>
          <a:p>
            <a:pPr lvl="0">
              <a:spcBef>
                <a:spcPct val="0"/>
              </a:spcBef>
            </a:pPr>
            <a:r>
              <a:rPr kumimoji="0" lang="en-IN" sz="2800" b="0" i="0" u="none" strike="noStrike" kern="1200" cap="none" spc="0" normalizeH="0" baseline="0" noProof="0" dirty="0" smtClean="0">
                <a:ln>
                  <a:noFill/>
                </a:ln>
                <a:solidFill>
                  <a:schemeClr val="bg1"/>
                </a:solidFill>
                <a:effectLst/>
                <a:uLnTx/>
                <a:uFillTx/>
                <a:latin typeface="+mj-lt"/>
                <a:ea typeface="+mj-ea"/>
                <a:cs typeface="+mj-cs"/>
              </a:rPr>
              <a:t>STUDENTS WORK:</a:t>
            </a:r>
            <a:endParaRPr kumimoji="0" lang="en-IN"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val="20208388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Rachna Khare\Documents\Berkeley Prize\Monsoon Sem\Integral\pics\04-09-2013\IMG_0912.JPG"/>
          <p:cNvPicPr>
            <a:picLocks noChangeAspect="1" noChangeArrowheads="1"/>
          </p:cNvPicPr>
          <p:nvPr/>
        </p:nvPicPr>
        <p:blipFill>
          <a:blip r:embed="rId2" cstate="email">
            <a:extLst>
              <a:ext uri="{28A0092B-C50C-407E-A947-70E740481C1C}">
                <a14:useLocalDpi xmlns:a14="http://schemas.microsoft.com/office/drawing/2010/main"/>
              </a:ext>
            </a:extLst>
          </a:blip>
          <a:srcRect l="18333"/>
          <a:stretch>
            <a:fillRect/>
          </a:stretch>
        </p:blipFill>
        <p:spPr bwMode="auto">
          <a:xfrm>
            <a:off x="1066800" y="533400"/>
            <a:ext cx="7467600" cy="6096000"/>
          </a:xfrm>
          <a:prstGeom prst="rect">
            <a:avLst/>
          </a:prstGeom>
          <a:noFill/>
        </p:spPr>
      </p:pic>
      <p:sp>
        <p:nvSpPr>
          <p:cNvPr id="7" name="Title 1"/>
          <p:cNvSpPr txBox="1">
            <a:spLocks/>
          </p:cNvSpPr>
          <p:nvPr/>
        </p:nvSpPr>
        <p:spPr>
          <a:xfrm>
            <a:off x="846162" y="-206041"/>
            <a:ext cx="9144000" cy="823601"/>
          </a:xfrm>
          <a:prstGeom prst="rect">
            <a:avLst/>
          </a:prstGeom>
        </p:spPr>
        <p:txBody>
          <a:bodyPr vert="horz" lIns="91429" tIns="45715" rIns="91429" bIns="45715" rtlCol="0" anchor="ctr">
            <a:noAutofit/>
          </a:bodyPr>
          <a:lstStyle/>
          <a:p>
            <a:pPr lvl="0">
              <a:spcBef>
                <a:spcPct val="0"/>
              </a:spcBef>
            </a:pPr>
            <a:r>
              <a:rPr kumimoji="0" lang="en-IN" sz="2800" b="0" i="0" u="none" strike="noStrike" kern="1200" cap="none" spc="0" normalizeH="0" baseline="0" noProof="0" dirty="0" smtClean="0">
                <a:ln>
                  <a:noFill/>
                </a:ln>
                <a:solidFill>
                  <a:schemeClr val="bg1"/>
                </a:solidFill>
                <a:effectLst/>
                <a:uLnTx/>
                <a:uFillTx/>
                <a:latin typeface="+mj-lt"/>
                <a:ea typeface="+mj-ea"/>
                <a:cs typeface="+mj-cs"/>
              </a:rPr>
              <a:t>STUDENTS WORK:</a:t>
            </a:r>
            <a:endParaRPr kumimoji="0" lang="en-IN"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val="409805620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743200"/>
            <a:ext cx="8915400" cy="3924617"/>
          </a:xfrm>
          <a:prstGeom prst="rect">
            <a:avLst/>
          </a:prstGeom>
          <a:noFill/>
          <a:ln w="9525">
            <a:noFill/>
            <a:miter lim="800000"/>
            <a:headEnd/>
            <a:tailEnd/>
          </a:ln>
          <a:effectLst/>
        </p:spPr>
      </p:pic>
      <p:sp>
        <p:nvSpPr>
          <p:cNvPr id="10" name="Rectangle 5"/>
          <p:cNvSpPr>
            <a:spLocks noChangeArrowheads="1"/>
          </p:cNvSpPr>
          <p:nvPr/>
        </p:nvSpPr>
        <p:spPr bwMode="auto">
          <a:xfrm>
            <a:off x="0" y="6657201"/>
            <a:ext cx="7380162"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ea typeface="Calibri" pitchFamily="34" charset="0"/>
                <a:cs typeface="TimesNewRomanPSMT"/>
              </a:rPr>
              <a:t>Adapted from the Source: Elizabeth B., N. Sanders &amp; Pieter Jan </a:t>
            </a:r>
            <a:r>
              <a:rPr kumimoji="0" lang="en-US" sz="1200" b="0" i="0" u="none" strike="noStrike" cap="none" normalizeH="0" baseline="0" dirty="0" err="1" smtClean="0">
                <a:ln>
                  <a:noFill/>
                </a:ln>
                <a:solidFill>
                  <a:schemeClr val="tx1"/>
                </a:solidFill>
                <a:effectLst/>
                <a:latin typeface="Calibri" pitchFamily="34" charset="0"/>
                <a:ea typeface="Calibri" pitchFamily="34" charset="0"/>
                <a:cs typeface="TimesNewRomanPSMT"/>
              </a:rPr>
              <a:t>Stappers</a:t>
            </a:r>
            <a:r>
              <a:rPr kumimoji="0" lang="en-US" sz="1200" b="0" i="0" u="none" strike="noStrike" cap="none" normalizeH="0" baseline="0" dirty="0" smtClean="0">
                <a:ln>
                  <a:noFill/>
                </a:ln>
                <a:solidFill>
                  <a:schemeClr val="tx1"/>
                </a:solidFill>
                <a:effectLst/>
                <a:latin typeface="Calibri" pitchFamily="34" charset="0"/>
                <a:ea typeface="Calibri" pitchFamily="34" charset="0"/>
                <a:cs typeface="TimesNewRomanPSMT"/>
              </a:rPr>
              <a:t>, S. Co Design, Taylor &amp; Francis, March 2008.</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Rectangle 11"/>
          <p:cNvSpPr/>
          <p:nvPr/>
        </p:nvSpPr>
        <p:spPr>
          <a:xfrm rot="18879804">
            <a:off x="4543000" y="2908913"/>
            <a:ext cx="2197489" cy="621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Design Development (cyclic process)</a:t>
            </a:r>
            <a:endParaRPr lang="en-US" sz="2000" dirty="0">
              <a:solidFill>
                <a:schemeClr val="tx1"/>
              </a:solidFill>
            </a:endParaRPr>
          </a:p>
        </p:txBody>
      </p:sp>
      <p:sp>
        <p:nvSpPr>
          <p:cNvPr id="13" name="Rectangle 12"/>
          <p:cNvSpPr/>
          <p:nvPr/>
        </p:nvSpPr>
        <p:spPr>
          <a:xfrm rot="18879804">
            <a:off x="5722075" y="3199847"/>
            <a:ext cx="1682490" cy="508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Final Design</a:t>
            </a:r>
            <a:endParaRPr lang="en-US" sz="2000" dirty="0">
              <a:solidFill>
                <a:schemeClr val="tx1"/>
              </a:solidFill>
            </a:endParaRPr>
          </a:p>
        </p:txBody>
      </p:sp>
      <p:sp>
        <p:nvSpPr>
          <p:cNvPr id="14" name="Rectangle 13"/>
          <p:cNvSpPr/>
          <p:nvPr/>
        </p:nvSpPr>
        <p:spPr>
          <a:xfrm rot="18879804">
            <a:off x="1370239" y="2839759"/>
            <a:ext cx="2062803" cy="635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15" name="Rectangle 14"/>
          <p:cNvSpPr/>
          <p:nvPr/>
        </p:nvSpPr>
        <p:spPr>
          <a:xfrm>
            <a:off x="0" y="838200"/>
            <a:ext cx="2057399" cy="27432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 Problem  Identification/ Data Collection/ </a:t>
            </a:r>
            <a:r>
              <a:rPr lang="en-US" i="1" dirty="0" smtClean="0">
                <a:solidFill>
                  <a:schemeClr val="tx1"/>
                </a:solidFill>
              </a:rPr>
              <a:t>Standards and Context</a:t>
            </a:r>
            <a:endParaRPr lang="en-US" dirty="0">
              <a:solidFill>
                <a:schemeClr val="tx1"/>
              </a:solidFill>
            </a:endParaRPr>
          </a:p>
        </p:txBody>
      </p:sp>
      <p:sp>
        <p:nvSpPr>
          <p:cNvPr id="16" name="Rectangle 15"/>
          <p:cNvSpPr/>
          <p:nvPr/>
        </p:nvSpPr>
        <p:spPr>
          <a:xfrm rot="18879804">
            <a:off x="7280383" y="3197039"/>
            <a:ext cx="1932628" cy="61312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Post Occupancy Studies after  Implementation </a:t>
            </a:r>
            <a:endParaRPr lang="en-US" sz="2000" dirty="0">
              <a:solidFill>
                <a:schemeClr val="tx1"/>
              </a:solidFill>
            </a:endParaRPr>
          </a:p>
        </p:txBody>
      </p:sp>
      <p:sp>
        <p:nvSpPr>
          <p:cNvPr id="17" name="TextBox 16"/>
          <p:cNvSpPr txBox="1"/>
          <p:nvPr/>
        </p:nvSpPr>
        <p:spPr>
          <a:xfrm>
            <a:off x="2819400" y="5715000"/>
            <a:ext cx="3048000"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b="1" dirty="0" smtClean="0"/>
              <a:t>DESIGN PROCESS</a:t>
            </a:r>
            <a:endParaRPr lang="en-US" sz="2000" b="1" dirty="0"/>
          </a:p>
        </p:txBody>
      </p:sp>
      <p:sp>
        <p:nvSpPr>
          <p:cNvPr id="19" name="TextBox 18"/>
          <p:cNvSpPr txBox="1"/>
          <p:nvPr/>
        </p:nvSpPr>
        <p:spPr>
          <a:xfrm>
            <a:off x="696037" y="-95536"/>
            <a:ext cx="1524000" cy="584775"/>
          </a:xfrm>
          <a:prstGeom prst="rect">
            <a:avLst/>
          </a:prstGeom>
          <a:noFill/>
        </p:spPr>
        <p:txBody>
          <a:bodyPr wrap="square" rtlCol="0">
            <a:spAutoFit/>
          </a:bodyPr>
          <a:lstStyle/>
          <a:p>
            <a:pPr algn="ctr"/>
            <a:r>
              <a:rPr lang="en-US" sz="3200" b="1" dirty="0" smtClean="0">
                <a:solidFill>
                  <a:schemeClr val="bg1"/>
                </a:solidFill>
                <a:latin typeface="Tw Cen MT" pitchFamily="34" charset="0"/>
              </a:rPr>
              <a:t>Result:</a:t>
            </a:r>
            <a:endParaRPr lang="en-IN" sz="3200" b="1" dirty="0">
              <a:solidFill>
                <a:schemeClr val="bg1"/>
              </a:solidFill>
              <a:latin typeface="Tw Cen MT" pitchFamily="34" charset="0"/>
            </a:endParaRPr>
          </a:p>
        </p:txBody>
      </p:sp>
      <p:sp>
        <p:nvSpPr>
          <p:cNvPr id="21" name="Rectangle 20"/>
          <p:cNvSpPr/>
          <p:nvPr/>
        </p:nvSpPr>
        <p:spPr>
          <a:xfrm>
            <a:off x="2057401" y="914400"/>
            <a:ext cx="2057399" cy="18288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 Analysis </a:t>
            </a:r>
          </a:p>
          <a:p>
            <a:pPr algn="ctr"/>
            <a:r>
              <a:rPr lang="en-US" dirty="0" smtClean="0">
                <a:solidFill>
                  <a:schemeClr val="tx1"/>
                </a:solidFill>
              </a:rPr>
              <a:t>(design criteria)</a:t>
            </a:r>
            <a:endParaRPr lang="en-US" dirty="0">
              <a:solidFill>
                <a:schemeClr val="tx1"/>
              </a:solidFill>
            </a:endParaRPr>
          </a:p>
        </p:txBody>
      </p:sp>
      <p:sp>
        <p:nvSpPr>
          <p:cNvPr id="22" name="Rectangle 21"/>
          <p:cNvSpPr/>
          <p:nvPr/>
        </p:nvSpPr>
        <p:spPr>
          <a:xfrm>
            <a:off x="3886201" y="762000"/>
            <a:ext cx="2057399" cy="18288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3. Design idea</a:t>
            </a:r>
            <a:endParaRPr lang="en-US" dirty="0">
              <a:solidFill>
                <a:schemeClr val="tx1"/>
              </a:solidFill>
            </a:endParaRPr>
          </a:p>
        </p:txBody>
      </p:sp>
      <p:sp>
        <p:nvSpPr>
          <p:cNvPr id="23" name="Rectangle 22"/>
          <p:cNvSpPr/>
          <p:nvPr/>
        </p:nvSpPr>
        <p:spPr>
          <a:xfrm>
            <a:off x="5562601" y="914400"/>
            <a:ext cx="2057399" cy="18288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4. Design</a:t>
            </a:r>
          </a:p>
          <a:p>
            <a:pPr algn="ctr"/>
            <a:r>
              <a:rPr lang="en-US" dirty="0" smtClean="0">
                <a:solidFill>
                  <a:schemeClr val="tx1"/>
                </a:solidFill>
              </a:rPr>
              <a:t>Development</a:t>
            </a:r>
            <a:endParaRPr lang="en-US" dirty="0">
              <a:solidFill>
                <a:schemeClr val="tx1"/>
              </a:solidFill>
            </a:endParaRPr>
          </a:p>
        </p:txBody>
      </p:sp>
      <p:sp>
        <p:nvSpPr>
          <p:cNvPr id="24" name="Rectangle 23"/>
          <p:cNvSpPr/>
          <p:nvPr/>
        </p:nvSpPr>
        <p:spPr>
          <a:xfrm>
            <a:off x="7086601" y="762000"/>
            <a:ext cx="2057399" cy="18288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5. Final Design</a:t>
            </a:r>
          </a:p>
        </p:txBody>
      </p:sp>
      <p:sp>
        <p:nvSpPr>
          <p:cNvPr id="25" name="Rectangle 24"/>
          <p:cNvSpPr/>
          <p:nvPr/>
        </p:nvSpPr>
        <p:spPr>
          <a:xfrm rot="18879804">
            <a:off x="2586758" y="3001332"/>
            <a:ext cx="2062803" cy="635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26" name="Rectangle 25"/>
          <p:cNvSpPr/>
          <p:nvPr/>
        </p:nvSpPr>
        <p:spPr>
          <a:xfrm rot="18879804">
            <a:off x="3469157" y="3088142"/>
            <a:ext cx="2434286" cy="701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27" name="Rectangle 26"/>
          <p:cNvSpPr/>
          <p:nvPr/>
        </p:nvSpPr>
        <p:spPr>
          <a:xfrm rot="18879804">
            <a:off x="4307356" y="3123760"/>
            <a:ext cx="2434286" cy="701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28" name="Rectangle 27"/>
          <p:cNvSpPr/>
          <p:nvPr/>
        </p:nvSpPr>
        <p:spPr>
          <a:xfrm rot="18879804">
            <a:off x="5450356" y="3109359"/>
            <a:ext cx="2434286" cy="701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29" name="Rectangle 28"/>
          <p:cNvSpPr/>
          <p:nvPr/>
        </p:nvSpPr>
        <p:spPr>
          <a:xfrm>
            <a:off x="6248400" y="2590800"/>
            <a:ext cx="2895600" cy="190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cxnSp>
        <p:nvCxnSpPr>
          <p:cNvPr id="31" name="Straight Connector 30"/>
          <p:cNvCxnSpPr/>
          <p:nvPr/>
        </p:nvCxnSpPr>
        <p:spPr>
          <a:xfrm>
            <a:off x="2209800" y="1371600"/>
            <a:ext cx="0" cy="251460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962400" y="1371600"/>
            <a:ext cx="0" cy="251460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791200" y="1371600"/>
            <a:ext cx="0" cy="251460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391400" y="1371600"/>
            <a:ext cx="0" cy="251460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0" y="914400"/>
            <a:ext cx="9144000" cy="3276600"/>
          </a:xfrm>
          <a:prstGeom prst="ellipse">
            <a:avLst/>
          </a:prstGeom>
          <a:no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36" name="Straight Arrow Connector 35"/>
          <p:cNvCxnSpPr/>
          <p:nvPr/>
        </p:nvCxnSpPr>
        <p:spPr>
          <a:xfrm>
            <a:off x="304800" y="762000"/>
            <a:ext cx="8610600" cy="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1905000" y="381000"/>
            <a:ext cx="5714999" cy="5334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Universal design by user-centered approach</a:t>
            </a:r>
            <a:endParaRPr lang="en-US" b="1" dirty="0">
              <a:solidFill>
                <a:srgbClr val="FF0000"/>
              </a:solidFill>
            </a:endParaRPr>
          </a:p>
        </p:txBody>
      </p:sp>
    </p:spTree>
    <p:extLst>
      <p:ext uri="{BB962C8B-B14F-4D97-AF65-F5344CB8AC3E}">
        <p14:creationId xmlns:p14="http://schemas.microsoft.com/office/powerpoint/2010/main" val="98576228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ushil\Desktop\Photo\nipun (10).jpg"/>
          <p:cNvPicPr>
            <a:picLocks noChangeAspect="1" noChangeArrowheads="1"/>
          </p:cNvPicPr>
          <p:nvPr/>
        </p:nvPicPr>
        <p:blipFill>
          <a:blip r:embed="rId2" cstate="print"/>
          <a:srcRect/>
          <a:stretch>
            <a:fillRect/>
          </a:stretch>
        </p:blipFill>
        <p:spPr bwMode="auto">
          <a:xfrm>
            <a:off x="1524000" y="914400"/>
            <a:ext cx="6934200" cy="4626412"/>
          </a:xfrm>
          <a:prstGeom prst="rect">
            <a:avLst/>
          </a:prstGeom>
          <a:noFill/>
        </p:spPr>
      </p:pic>
      <p:sp>
        <p:nvSpPr>
          <p:cNvPr id="9" name="Rectangle 8"/>
          <p:cNvSpPr/>
          <p:nvPr/>
        </p:nvSpPr>
        <p:spPr>
          <a:xfrm>
            <a:off x="3657600" y="5943600"/>
            <a:ext cx="2811924" cy="369332"/>
          </a:xfrm>
          <a:prstGeom prst="rect">
            <a:avLst/>
          </a:prstGeom>
        </p:spPr>
        <p:txBody>
          <a:bodyPr wrap="none">
            <a:spAutoFit/>
          </a:bodyPr>
          <a:lstStyle/>
          <a:p>
            <a:r>
              <a:rPr lang="en-US" b="1" dirty="0" smtClean="0"/>
              <a:t>1. People in the community</a:t>
            </a:r>
            <a:endParaRPr lang="en-IN" dirty="0"/>
          </a:p>
        </p:txBody>
      </p:sp>
      <p:sp>
        <p:nvSpPr>
          <p:cNvPr id="6" name="Title 1"/>
          <p:cNvSpPr txBox="1">
            <a:spLocks/>
          </p:cNvSpPr>
          <p:nvPr/>
        </p:nvSpPr>
        <p:spPr>
          <a:xfrm>
            <a:off x="846160" y="-218368"/>
            <a:ext cx="9144000" cy="823601"/>
          </a:xfrm>
          <a:prstGeom prst="rect">
            <a:avLst/>
          </a:prstGeom>
        </p:spPr>
        <p:txBody>
          <a:bodyPr vert="horz" lIns="91429" tIns="45715" rIns="91429" bIns="45715" rtlCol="0" anchor="ctr">
            <a:noAutofit/>
          </a:bodyPr>
          <a:lstStyle/>
          <a:p>
            <a:pPr lvl="0">
              <a:spcBef>
                <a:spcPct val="0"/>
              </a:spcBef>
            </a:pPr>
            <a:r>
              <a:rPr kumimoji="0" lang="en-IN" sz="2800" b="0" i="0" u="none" strike="noStrike" kern="1200" cap="none" spc="0" normalizeH="0" baseline="0" noProof="0" dirty="0" smtClean="0">
                <a:ln>
                  <a:noFill/>
                </a:ln>
                <a:solidFill>
                  <a:schemeClr val="bg1"/>
                </a:solidFill>
                <a:effectLst/>
                <a:uLnTx/>
                <a:uFillTx/>
                <a:latin typeface="+mj-lt"/>
                <a:ea typeface="+mj-ea"/>
                <a:cs typeface="+mj-cs"/>
              </a:rPr>
              <a:t>Lessons:</a:t>
            </a:r>
            <a:endParaRPr kumimoji="0" lang="en-IN" sz="28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val="118353963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Untitled-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0" y="1676400"/>
            <a:ext cx="2590800" cy="2631203"/>
          </a:xfrm>
          <a:prstGeom prst="rect">
            <a:avLst/>
          </a:prstGeom>
        </p:spPr>
      </p:pic>
      <p:sp>
        <p:nvSpPr>
          <p:cNvPr id="11" name="Rectangle 10"/>
          <p:cNvSpPr/>
          <p:nvPr/>
        </p:nvSpPr>
        <p:spPr>
          <a:xfrm>
            <a:off x="1066800" y="4267200"/>
            <a:ext cx="1676400" cy="215444"/>
          </a:xfrm>
          <a:prstGeom prst="rect">
            <a:avLst/>
          </a:prstGeom>
        </p:spPr>
        <p:txBody>
          <a:bodyPr wrap="square">
            <a:spAutoFit/>
          </a:bodyPr>
          <a:lstStyle/>
          <a:p>
            <a:r>
              <a:rPr lang="en-IN" sz="800" dirty="0" err="1" smtClean="0"/>
              <a:t>Neufert</a:t>
            </a:r>
            <a:r>
              <a:rPr lang="en-IN" sz="800" dirty="0" smtClean="0"/>
              <a:t>/architectural standards</a:t>
            </a:r>
            <a:endParaRPr lang="en-IN" sz="800" dirty="0"/>
          </a:p>
        </p:txBody>
      </p:sp>
      <p:pic>
        <p:nvPicPr>
          <p:cNvPr id="17" name="Picture 3" descr="F:\Day2\IMG_030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1752600"/>
            <a:ext cx="4152900" cy="2768600"/>
          </a:xfrm>
          <a:prstGeom prst="rect">
            <a:avLst/>
          </a:prstGeom>
          <a:noFill/>
        </p:spPr>
      </p:pic>
      <p:sp>
        <p:nvSpPr>
          <p:cNvPr id="18" name="Rectangle 17"/>
          <p:cNvSpPr/>
          <p:nvPr/>
        </p:nvSpPr>
        <p:spPr>
          <a:xfrm>
            <a:off x="304800" y="1371600"/>
            <a:ext cx="8534400" cy="3200400"/>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p:cNvSpPr/>
          <p:nvPr/>
        </p:nvSpPr>
        <p:spPr>
          <a:xfrm>
            <a:off x="3505200" y="4800600"/>
            <a:ext cx="3064622" cy="369332"/>
          </a:xfrm>
          <a:prstGeom prst="rect">
            <a:avLst/>
          </a:prstGeom>
        </p:spPr>
        <p:txBody>
          <a:bodyPr wrap="none">
            <a:spAutoFit/>
          </a:bodyPr>
          <a:lstStyle/>
          <a:p>
            <a:r>
              <a:rPr lang="en-US" b="1" dirty="0" smtClean="0"/>
              <a:t>2. Design to fit need of people</a:t>
            </a:r>
            <a:endParaRPr lang="en-IN" dirty="0"/>
          </a:p>
        </p:txBody>
      </p:sp>
      <p:sp>
        <p:nvSpPr>
          <p:cNvPr id="9" name="Title 1"/>
          <p:cNvSpPr txBox="1">
            <a:spLocks/>
          </p:cNvSpPr>
          <p:nvPr/>
        </p:nvSpPr>
        <p:spPr>
          <a:xfrm>
            <a:off x="846160" y="-218368"/>
            <a:ext cx="9144000" cy="823601"/>
          </a:xfrm>
          <a:prstGeom prst="rect">
            <a:avLst/>
          </a:prstGeom>
        </p:spPr>
        <p:txBody>
          <a:bodyPr vert="horz" lIns="91429" tIns="45715" rIns="91429" bIns="45715" rtlCol="0" anchor="ctr">
            <a:noAutofit/>
          </a:bodyPr>
          <a:lstStyle/>
          <a:p>
            <a:pPr lvl="0">
              <a:spcBef>
                <a:spcPct val="0"/>
              </a:spcBef>
            </a:pPr>
            <a:r>
              <a:rPr kumimoji="0" lang="en-IN" sz="2800" b="0" i="0" u="none" strike="noStrike" kern="1200" cap="none" spc="0" normalizeH="0" baseline="0" noProof="0" dirty="0" smtClean="0">
                <a:ln>
                  <a:noFill/>
                </a:ln>
                <a:solidFill>
                  <a:schemeClr val="bg1"/>
                </a:solidFill>
                <a:effectLst/>
                <a:uLnTx/>
                <a:uFillTx/>
                <a:latin typeface="+mj-lt"/>
                <a:ea typeface="+mj-ea"/>
                <a:cs typeface="+mj-cs"/>
              </a:rPr>
              <a:t>Lessons:</a:t>
            </a:r>
            <a:endParaRPr kumimoji="0" lang="en-IN" sz="28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val="373401441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846160" y="-218368"/>
            <a:ext cx="9144000" cy="823601"/>
          </a:xfrm>
          <a:prstGeom prst="rect">
            <a:avLst/>
          </a:prstGeom>
        </p:spPr>
        <p:txBody>
          <a:bodyPr vert="horz" lIns="91429" tIns="45715" rIns="91429" bIns="45715" rtlCol="0" anchor="ctr">
            <a:noAutofit/>
          </a:bodyPr>
          <a:lstStyle/>
          <a:p>
            <a:pPr lvl="0">
              <a:spcBef>
                <a:spcPct val="0"/>
              </a:spcBef>
            </a:pPr>
            <a:r>
              <a:rPr kumimoji="0" lang="en-IN" sz="2800" b="0" i="0" u="none" strike="noStrike" kern="1200" cap="none" spc="0" normalizeH="0" baseline="0" noProof="0" dirty="0" smtClean="0">
                <a:ln>
                  <a:noFill/>
                </a:ln>
                <a:solidFill>
                  <a:schemeClr val="bg1"/>
                </a:solidFill>
                <a:effectLst/>
                <a:uLnTx/>
                <a:uFillTx/>
                <a:latin typeface="+mj-lt"/>
                <a:ea typeface="+mj-ea"/>
                <a:cs typeface="+mj-cs"/>
              </a:rPr>
              <a:t>Lessons:</a:t>
            </a:r>
            <a:endParaRPr kumimoji="0" lang="en-IN" sz="2800" b="1" i="0" u="none" strike="noStrike" kern="1200" cap="none" spc="0" normalizeH="0" baseline="0" noProof="0" dirty="0">
              <a:ln>
                <a:noFill/>
              </a:ln>
              <a:solidFill>
                <a:schemeClr val="bg1"/>
              </a:solidFill>
              <a:effectLst/>
              <a:uLnTx/>
              <a:uFillTx/>
              <a:latin typeface="+mj-lt"/>
              <a:ea typeface="+mj-ea"/>
              <a:cs typeface="+mj-cs"/>
            </a:endParaRPr>
          </a:p>
        </p:txBody>
      </p:sp>
      <p:pic>
        <p:nvPicPr>
          <p:cNvPr id="19" name="Picture 18" descr="nipun (9).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24200" y="914400"/>
            <a:ext cx="3048000" cy="4568430"/>
          </a:xfrm>
          <a:prstGeom prst="rect">
            <a:avLst/>
          </a:prstGeom>
        </p:spPr>
      </p:pic>
      <p:sp>
        <p:nvSpPr>
          <p:cNvPr id="15" name="Rectangle 14"/>
          <p:cNvSpPr/>
          <p:nvPr/>
        </p:nvSpPr>
        <p:spPr>
          <a:xfrm>
            <a:off x="2012376" y="5715000"/>
            <a:ext cx="5457456" cy="369332"/>
          </a:xfrm>
          <a:prstGeom prst="rect">
            <a:avLst/>
          </a:prstGeom>
        </p:spPr>
        <p:txBody>
          <a:bodyPr wrap="none">
            <a:spAutoFit/>
          </a:bodyPr>
          <a:lstStyle/>
          <a:p>
            <a:r>
              <a:rPr lang="en-US" b="1" dirty="0" smtClean="0"/>
              <a:t>3. Use of user-centered approach to improve lives of all</a:t>
            </a:r>
            <a:endParaRPr lang="en-IN" dirty="0"/>
          </a:p>
        </p:txBody>
      </p:sp>
    </p:spTree>
    <p:extLst>
      <p:ext uri="{BB962C8B-B14F-4D97-AF65-F5344CB8AC3E}">
        <p14:creationId xmlns:p14="http://schemas.microsoft.com/office/powerpoint/2010/main" val="20300526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dirty="0"/>
          </a:p>
        </p:txBody>
      </p:sp>
      <p:sp>
        <p:nvSpPr>
          <p:cNvPr id="23554" name="TextBox 2"/>
          <p:cNvSpPr txBox="1">
            <a:spLocks noChangeArrowheads="1"/>
          </p:cNvSpPr>
          <p:nvPr/>
        </p:nvSpPr>
        <p:spPr bwMode="auto">
          <a:xfrm>
            <a:off x="593725" y="657225"/>
            <a:ext cx="6559550" cy="5262563"/>
          </a:xfrm>
          <a:prstGeom prst="rect">
            <a:avLst/>
          </a:prstGeom>
          <a:noFill/>
          <a:ln w="9525">
            <a:noFill/>
            <a:miter lim="800000"/>
            <a:headEnd/>
            <a:tailEnd/>
          </a:ln>
        </p:spPr>
        <p:txBody>
          <a:bodyPr>
            <a:spAutoFit/>
          </a:bodyPr>
          <a:lstStyle/>
          <a:p>
            <a:r>
              <a:rPr lang="en-US" sz="4000"/>
              <a:t>PURPOSE OF THE BERKELEY PRIZE</a:t>
            </a:r>
          </a:p>
          <a:p>
            <a:endParaRPr lang="en-US" sz="3200"/>
          </a:p>
          <a:p>
            <a:r>
              <a:rPr lang="en-US" sz="3200">
                <a:solidFill>
                  <a:srgbClr val="FF9933"/>
                </a:solidFill>
              </a:rPr>
              <a:t>To promote the investigation and teaching of the </a:t>
            </a:r>
          </a:p>
          <a:p>
            <a:r>
              <a:rPr lang="en-US" sz="3200" i="1">
                <a:solidFill>
                  <a:srgbClr val="FF9933"/>
                </a:solidFill>
              </a:rPr>
              <a:t>Social Art of Architecture…</a:t>
            </a:r>
          </a:p>
          <a:p>
            <a:endParaRPr lang="en-US" sz="3200">
              <a:solidFill>
                <a:srgbClr val="FF9933"/>
              </a:solidFill>
            </a:endParaRPr>
          </a:p>
          <a:p>
            <a:r>
              <a:rPr lang="en-US" sz="3200">
                <a:solidFill>
                  <a:srgbClr val="FF9933"/>
                </a:solidFill>
              </a:rPr>
              <a:t>At the heart of which is the shift from object-centered to</a:t>
            </a:r>
          </a:p>
          <a:p>
            <a:r>
              <a:rPr lang="en-US" sz="3200">
                <a:solidFill>
                  <a:srgbClr val="FF9933"/>
                </a:solidFill>
              </a:rPr>
              <a:t>people-centered design.</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00600" y="1524000"/>
            <a:ext cx="3810000" cy="2616091"/>
          </a:xfrm>
          <a:prstGeom prst="rect">
            <a:avLst/>
          </a:prstGeom>
        </p:spPr>
        <p:txBody>
          <a:bodyPr wrap="square" lIns="91429" tIns="45715" rIns="91429" bIns="45715">
            <a:spAutoFit/>
          </a:bodyPr>
          <a:lstStyle/>
          <a:p>
            <a:pPr algn="ctr"/>
            <a:r>
              <a:rPr lang="en-US" sz="2800" b="1" i="1" dirty="0" smtClean="0">
                <a:latin typeface="Tw Cen MT" pitchFamily="34" charset="0"/>
              </a:rPr>
              <a:t>‘Real education consists in drawing the best out of yourself. What better book can there be than the book of humanity?’ </a:t>
            </a:r>
          </a:p>
          <a:p>
            <a:pPr algn="ctr"/>
            <a:r>
              <a:rPr lang="en-US" sz="2400" i="1" dirty="0" smtClean="0">
                <a:latin typeface="Tw Cen MT" pitchFamily="34" charset="0"/>
              </a:rPr>
              <a:t>(Mahatma Gandhi)</a:t>
            </a:r>
            <a:endParaRPr lang="en-US" sz="2800" i="1" dirty="0">
              <a:latin typeface="Tw Cen MT" pitchFamily="34" charset="0"/>
            </a:endParaRPr>
          </a:p>
        </p:txBody>
      </p:sp>
      <p:pic>
        <p:nvPicPr>
          <p:cNvPr id="5" name="Picture 4" descr="download.jpg"/>
          <p:cNvPicPr>
            <a:picLocks noChangeAspect="1"/>
          </p:cNvPicPr>
          <p:nvPr/>
        </p:nvPicPr>
        <p:blipFill>
          <a:blip r:embed="rId2" cstate="print"/>
          <a:stretch>
            <a:fillRect/>
          </a:stretch>
        </p:blipFill>
        <p:spPr>
          <a:xfrm>
            <a:off x="914400" y="1295400"/>
            <a:ext cx="3200400" cy="3200400"/>
          </a:xfrm>
          <a:prstGeom prst="rect">
            <a:avLst/>
          </a:prstGeom>
        </p:spPr>
      </p:pic>
    </p:spTree>
    <p:extLst>
      <p:ext uri="{BB962C8B-B14F-4D97-AF65-F5344CB8AC3E}">
        <p14:creationId xmlns:p14="http://schemas.microsoft.com/office/powerpoint/2010/main" val="71735240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extBox 2"/>
          <p:cNvSpPr txBox="1">
            <a:spLocks noChangeArrowheads="1"/>
          </p:cNvSpPr>
          <p:nvPr/>
        </p:nvSpPr>
        <p:spPr bwMode="auto">
          <a:xfrm>
            <a:off x="762000" y="1352550"/>
            <a:ext cx="8893175" cy="4954588"/>
          </a:xfrm>
          <a:prstGeom prst="rect">
            <a:avLst/>
          </a:prstGeom>
          <a:noFill/>
          <a:ln w="9525">
            <a:noFill/>
            <a:miter lim="800000"/>
            <a:headEnd/>
            <a:tailEnd/>
          </a:ln>
        </p:spPr>
        <p:txBody>
          <a:bodyPr>
            <a:spAutoFit/>
          </a:bodyPr>
          <a:lstStyle/>
          <a:p>
            <a:endParaRPr lang="en-US" altLang="en-US" sz="4000">
              <a:solidFill>
                <a:srgbClr val="FF9933"/>
              </a:solidFill>
            </a:endParaRPr>
          </a:p>
          <a:p>
            <a:r>
              <a:rPr lang="en-US" altLang="en-US" sz="4000">
                <a:solidFill>
                  <a:srgbClr val="FF9933"/>
                </a:solidFill>
              </a:rPr>
              <a:t>Ms. Alex MacLaren</a:t>
            </a:r>
          </a:p>
          <a:p>
            <a:endParaRPr lang="en-US">
              <a:latin typeface="Times New Roman" pitchFamily="18" charset="0"/>
            </a:endParaRPr>
          </a:p>
          <a:p>
            <a:endParaRPr lang="en-US">
              <a:latin typeface="Times New Roman" pitchFamily="18" charset="0"/>
            </a:endParaRPr>
          </a:p>
          <a:p>
            <a:r>
              <a:rPr lang="en-US" sz="3200"/>
              <a:t>Summary presented by Benjamin Clavan</a:t>
            </a:r>
          </a:p>
          <a:p>
            <a:endParaRPr lang="en-US" sz="3200"/>
          </a:p>
          <a:p>
            <a:r>
              <a:rPr lang="en-US" sz="3200"/>
              <a:t>Full report available at BerkeleyPrize.org</a:t>
            </a:r>
          </a:p>
          <a:p>
            <a:endParaRPr lang="en-US" sz="3200"/>
          </a:p>
          <a:p>
            <a:endParaRPr lang="en-US"/>
          </a:p>
          <a:p>
            <a:endParaRPr lang="en-US"/>
          </a:p>
          <a:p>
            <a:endParaRPr lang="en-US">
              <a:latin typeface="Times New Roman" pitchFamily="18" charset="0"/>
            </a:endParaRPr>
          </a:p>
          <a:p>
            <a:endParaRPr lang="en-US">
              <a:latin typeface="Times New Roman" pitchFamily="18"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a:p>
        </p:txBody>
      </p:sp>
      <p:pic>
        <p:nvPicPr>
          <p:cNvPr id="76802" name="Picture 2"/>
          <p:cNvPicPr>
            <a:picLocks noChangeAspect="1"/>
          </p:cNvPicPr>
          <p:nvPr/>
        </p:nvPicPr>
        <p:blipFill>
          <a:blip r:embed="rId2" cstate="print"/>
          <a:srcRect/>
          <a:stretch>
            <a:fillRect/>
          </a:stretch>
        </p:blipFill>
        <p:spPr bwMode="auto">
          <a:xfrm>
            <a:off x="296863" y="1398588"/>
            <a:ext cx="8499475" cy="4060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a:p>
        </p:txBody>
      </p:sp>
      <p:pic>
        <p:nvPicPr>
          <p:cNvPr id="77826" name="Picture 3"/>
          <p:cNvPicPr>
            <a:picLocks noChangeAspect="1"/>
          </p:cNvPicPr>
          <p:nvPr/>
        </p:nvPicPr>
        <p:blipFill>
          <a:blip r:embed="rId2" cstate="print"/>
          <a:srcRect/>
          <a:stretch>
            <a:fillRect/>
          </a:stretch>
        </p:blipFill>
        <p:spPr bwMode="auto">
          <a:xfrm>
            <a:off x="2652713" y="592138"/>
            <a:ext cx="3954462" cy="5319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a:p>
        </p:txBody>
      </p:sp>
      <p:pic>
        <p:nvPicPr>
          <p:cNvPr id="78850" name="Picture 4"/>
          <p:cNvPicPr>
            <a:picLocks noChangeAspect="1"/>
          </p:cNvPicPr>
          <p:nvPr/>
        </p:nvPicPr>
        <p:blipFill>
          <a:blip r:embed="rId2" cstate="print"/>
          <a:srcRect/>
          <a:stretch>
            <a:fillRect/>
          </a:stretch>
        </p:blipFill>
        <p:spPr bwMode="auto">
          <a:xfrm>
            <a:off x="604838" y="755650"/>
            <a:ext cx="7907337" cy="5040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a:p>
        </p:txBody>
      </p:sp>
      <p:sp>
        <p:nvSpPr>
          <p:cNvPr id="79874" name="TextBox 2"/>
          <p:cNvSpPr txBox="1">
            <a:spLocks noChangeArrowheads="1"/>
          </p:cNvSpPr>
          <p:nvPr/>
        </p:nvSpPr>
        <p:spPr bwMode="auto">
          <a:xfrm>
            <a:off x="762000" y="1339850"/>
            <a:ext cx="8550275" cy="3630613"/>
          </a:xfrm>
          <a:prstGeom prst="rect">
            <a:avLst/>
          </a:prstGeom>
          <a:noFill/>
          <a:ln w="9525">
            <a:noFill/>
            <a:miter lim="800000"/>
            <a:headEnd/>
            <a:tailEnd/>
          </a:ln>
        </p:spPr>
        <p:txBody>
          <a:bodyPr>
            <a:spAutoFit/>
          </a:bodyPr>
          <a:lstStyle/>
          <a:p>
            <a:endParaRPr lang="en-US" altLang="en-US" sz="4000">
              <a:solidFill>
                <a:srgbClr val="FF9933"/>
              </a:solidFill>
            </a:endParaRPr>
          </a:p>
          <a:p>
            <a:r>
              <a:rPr lang="en-US" altLang="en-US" sz="4000">
                <a:solidFill>
                  <a:srgbClr val="FF9933"/>
                </a:solidFill>
              </a:rPr>
              <a:t>Mr. Josh Safdie</a:t>
            </a:r>
          </a:p>
          <a:p>
            <a:endParaRPr lang="en-US">
              <a:latin typeface="Times New Roman" pitchFamily="18" charset="0"/>
            </a:endParaRPr>
          </a:p>
          <a:p>
            <a:endParaRPr lang="en-US">
              <a:latin typeface="Times New Roman" pitchFamily="18" charset="0"/>
            </a:endParaRPr>
          </a:p>
          <a:p>
            <a:r>
              <a:rPr lang="en-US" sz="3200"/>
              <a:t>Summary presented by Benjamin Clavan</a:t>
            </a:r>
          </a:p>
          <a:p>
            <a:endParaRPr lang="en-US" sz="3200"/>
          </a:p>
          <a:p>
            <a:r>
              <a:rPr lang="en-US" sz="3200"/>
              <a:t>Full report available at BerkeleyPrize.org</a:t>
            </a:r>
          </a:p>
          <a:p>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a:p>
        </p:txBody>
      </p:sp>
      <p:pic>
        <p:nvPicPr>
          <p:cNvPr id="80898" name="Picture 2" descr="C:\Users\benja_000\AppData\Local\Microsoft\Windows\INetCache\Content.Word\IMG_4169.jpg"/>
          <p:cNvPicPr>
            <a:picLocks noChangeAspect="1" noChangeArrowheads="1"/>
          </p:cNvPicPr>
          <p:nvPr/>
        </p:nvPicPr>
        <p:blipFill>
          <a:blip r:embed="rId2" cstate="print"/>
          <a:srcRect/>
          <a:stretch>
            <a:fillRect/>
          </a:stretch>
        </p:blipFill>
        <p:spPr bwMode="auto">
          <a:xfrm>
            <a:off x="1371600" y="1038225"/>
            <a:ext cx="6400800" cy="4781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a:p>
        </p:txBody>
      </p:sp>
      <p:pic>
        <p:nvPicPr>
          <p:cNvPr id="81922" name="Picture 2" descr="C:\Users\benja_000\AppData\Local\Microsoft\Windows\INetCache\Content.Word\IMG_4066.jpg"/>
          <p:cNvPicPr>
            <a:picLocks noChangeAspect="1" noChangeArrowheads="1"/>
          </p:cNvPicPr>
          <p:nvPr/>
        </p:nvPicPr>
        <p:blipFill>
          <a:blip r:embed="rId2" cstate="print"/>
          <a:srcRect/>
          <a:stretch>
            <a:fillRect/>
          </a:stretch>
        </p:blipFill>
        <p:spPr bwMode="auto">
          <a:xfrm>
            <a:off x="1371600" y="1038225"/>
            <a:ext cx="6400800" cy="4781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a:p>
        </p:txBody>
      </p:sp>
      <p:pic>
        <p:nvPicPr>
          <p:cNvPr id="82946" name="Picture 2" descr="C:\Users\benja_000\AppData\Local\Microsoft\Windows\INetCache\Content.Word\IMG_5792.jpg"/>
          <p:cNvPicPr>
            <a:picLocks noChangeAspect="1" noChangeArrowheads="1"/>
          </p:cNvPicPr>
          <p:nvPr/>
        </p:nvPicPr>
        <p:blipFill>
          <a:blip r:embed="rId2" cstate="print"/>
          <a:srcRect/>
          <a:stretch>
            <a:fillRect/>
          </a:stretch>
        </p:blipFill>
        <p:spPr bwMode="auto">
          <a:xfrm>
            <a:off x="1371600" y="1038225"/>
            <a:ext cx="6400800" cy="4781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a:p>
        </p:txBody>
      </p:sp>
      <p:sp>
        <p:nvSpPr>
          <p:cNvPr id="83970" name="TextBox 2"/>
          <p:cNvSpPr txBox="1">
            <a:spLocks noChangeArrowheads="1"/>
          </p:cNvSpPr>
          <p:nvPr/>
        </p:nvSpPr>
        <p:spPr bwMode="auto">
          <a:xfrm>
            <a:off x="762000" y="1409700"/>
            <a:ext cx="8845550" cy="4340225"/>
          </a:xfrm>
          <a:prstGeom prst="rect">
            <a:avLst/>
          </a:prstGeom>
          <a:noFill/>
          <a:ln w="9525">
            <a:noFill/>
            <a:miter lim="800000"/>
            <a:headEnd/>
            <a:tailEnd/>
          </a:ln>
        </p:spPr>
        <p:txBody>
          <a:bodyPr>
            <a:spAutoFit/>
          </a:bodyPr>
          <a:lstStyle/>
          <a:p>
            <a:r>
              <a:rPr lang="en-US" altLang="en-US" sz="4000">
                <a:solidFill>
                  <a:srgbClr val="FF9933"/>
                </a:solidFill>
              </a:rPr>
              <a:t>Mr. Faiq Mari</a:t>
            </a:r>
          </a:p>
          <a:p>
            <a:endParaRPr lang="en-US">
              <a:latin typeface="Times New Roman" pitchFamily="18" charset="0"/>
            </a:endParaRPr>
          </a:p>
          <a:p>
            <a:endParaRPr lang="en-US" sz="3200">
              <a:latin typeface="Times New Roman" pitchFamily="18" charset="0"/>
            </a:endParaRPr>
          </a:p>
          <a:p>
            <a:r>
              <a:rPr lang="en-US" sz="3200"/>
              <a:t>Summary presented by the author</a:t>
            </a:r>
          </a:p>
          <a:p>
            <a:endParaRPr lang="en-US" sz="3200"/>
          </a:p>
          <a:p>
            <a:r>
              <a:rPr lang="en-US" sz="3200"/>
              <a:t>Full paper available in the Proceedings</a:t>
            </a:r>
          </a:p>
          <a:p>
            <a:endParaRPr lang="en-US"/>
          </a:p>
          <a:p>
            <a:endParaRPr lang="en-US"/>
          </a:p>
          <a:p>
            <a:endParaRPr lang="en-US">
              <a:latin typeface="Times New Roman" pitchFamily="18" charset="0"/>
            </a:endParaRPr>
          </a:p>
          <a:p>
            <a:endParaRPr lang="en-US">
              <a:latin typeface="Times New Roman" pitchFamily="18" charset="0"/>
            </a:endParaRPr>
          </a:p>
          <a:p>
            <a:endParaRPr lang="en-US">
              <a:latin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ushil\AppData\Local\Microsoft\Windows\Temporary Internet Files\Content.IE5\M04KC35A\Berkeley Prize Essay Competition.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6891" y="569126"/>
            <a:ext cx="3722915" cy="5322223"/>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alestine.jpg"/>
          <p:cNvPicPr>
            <a:picLocks noChangeAspect="1"/>
          </p:cNvPicPr>
          <p:nvPr/>
        </p:nvPicPr>
        <p:blipFill>
          <a:blip r:embed="rId3" cstate="email">
            <a:extLst>
              <a:ext uri="{28A0092B-C50C-407E-A947-70E740481C1C}">
                <a14:useLocalDpi xmlns:a14="http://schemas.microsoft.com/office/drawing/2010/main"/>
              </a:ext>
            </a:extLst>
          </a:blip>
          <a:srcRect t="18384" r="16712" b="1915"/>
          <a:stretch>
            <a:fillRect/>
          </a:stretch>
        </p:blipFill>
        <p:spPr>
          <a:xfrm>
            <a:off x="6967067" y="1594043"/>
            <a:ext cx="1846469" cy="4532117"/>
          </a:xfrm>
          <a:prstGeom prst="rect">
            <a:avLst/>
          </a:prstGeom>
        </p:spPr>
      </p:pic>
      <p:sp>
        <p:nvSpPr>
          <p:cNvPr id="2" name="Title 1"/>
          <p:cNvSpPr>
            <a:spLocks noGrp="1"/>
          </p:cNvSpPr>
          <p:nvPr>
            <p:ph type="title"/>
          </p:nvPr>
        </p:nvSpPr>
        <p:spPr>
          <a:xfrm>
            <a:off x="381000" y="274638"/>
            <a:ext cx="8229600" cy="1143000"/>
          </a:xfrm>
        </p:spPr>
        <p:txBody>
          <a:bodyPr/>
          <a:lstStyle/>
          <a:p>
            <a:pPr algn="l"/>
            <a:r>
              <a:rPr lang="en-US" b="1" cap="all" dirty="0" smtClean="0">
                <a:solidFill>
                  <a:srgbClr val="FF9933"/>
                </a:solidFill>
                <a:latin typeface="Avenir Next Medium"/>
                <a:cs typeface="Avenir Next Medium"/>
              </a:rPr>
              <a:t>Background</a:t>
            </a:r>
            <a:endParaRPr lang="en-US" b="1" cap="all" dirty="0">
              <a:solidFill>
                <a:srgbClr val="FF9933"/>
              </a:solidFill>
              <a:latin typeface="Avenir Next Medium"/>
              <a:cs typeface="Avenir Next Medium"/>
            </a:endParaRPr>
          </a:p>
        </p:txBody>
      </p:sp>
      <p:sp>
        <p:nvSpPr>
          <p:cNvPr id="6" name="TextBox 5"/>
          <p:cNvSpPr txBox="1"/>
          <p:nvPr/>
        </p:nvSpPr>
        <p:spPr>
          <a:xfrm>
            <a:off x="6934200" y="1611868"/>
            <a:ext cx="1353723" cy="369332"/>
          </a:xfrm>
          <a:prstGeom prst="rect">
            <a:avLst/>
          </a:prstGeom>
          <a:noFill/>
        </p:spPr>
        <p:txBody>
          <a:bodyPr wrap="square" rtlCol="0">
            <a:spAutoFit/>
          </a:bodyPr>
          <a:lstStyle/>
          <a:p>
            <a:r>
              <a:rPr lang="en-US" dirty="0" smtClean="0">
                <a:solidFill>
                  <a:srgbClr val="FFFF00"/>
                </a:solidFill>
              </a:rPr>
              <a:t>PALESTINE</a:t>
            </a:r>
            <a:endParaRPr lang="en-US" dirty="0">
              <a:solidFill>
                <a:srgbClr val="FFFF00"/>
              </a:solidFill>
            </a:endParaRPr>
          </a:p>
        </p:txBody>
      </p:sp>
      <p:pic>
        <p:nvPicPr>
          <p:cNvPr id="8" name="Picture 7" descr="Middle East Map.jpg"/>
          <p:cNvPicPr>
            <a:picLocks noChangeAspect="1"/>
          </p:cNvPicPr>
          <p:nvPr/>
        </p:nvPicPr>
        <p:blipFill>
          <a:blip r:embed="rId4" cstate="email">
            <a:extLst>
              <a:ext uri="{28A0092B-C50C-407E-A947-70E740481C1C}">
                <a14:useLocalDpi xmlns:a14="http://schemas.microsoft.com/office/drawing/2010/main"/>
              </a:ext>
            </a:extLst>
          </a:blip>
          <a:srcRect l="3175" t="5049" r="7033" b="5642"/>
          <a:stretch>
            <a:fillRect/>
          </a:stretch>
        </p:blipFill>
        <p:spPr>
          <a:xfrm>
            <a:off x="380999" y="1600198"/>
            <a:ext cx="6400801" cy="4525963"/>
          </a:xfrm>
          <a:prstGeom prst="rect">
            <a:avLst/>
          </a:prstGeom>
        </p:spPr>
      </p:pic>
    </p:spTree>
    <p:extLst>
      <p:ext uri="{BB962C8B-B14F-4D97-AF65-F5344CB8AC3E}">
        <p14:creationId xmlns:p14="http://schemas.microsoft.com/office/powerpoint/2010/main" val="369805281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946.png"/>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81000" y="1289322"/>
            <a:ext cx="2108199" cy="3794758"/>
          </a:xfrm>
        </p:spPr>
      </p:pic>
      <p:pic>
        <p:nvPicPr>
          <p:cNvPr id="5" name="Picture 4" descr="1947 Partition.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89199" y="1289322"/>
            <a:ext cx="2108199" cy="3794758"/>
          </a:xfrm>
          <a:prstGeom prst="rect">
            <a:avLst/>
          </a:prstGeom>
        </p:spPr>
      </p:pic>
      <p:pic>
        <p:nvPicPr>
          <p:cNvPr id="6" name="Picture 5" descr="1949.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97398" y="1289322"/>
            <a:ext cx="2108199" cy="3794758"/>
          </a:xfrm>
          <a:prstGeom prst="rect">
            <a:avLst/>
          </a:prstGeom>
        </p:spPr>
      </p:pic>
      <p:pic>
        <p:nvPicPr>
          <p:cNvPr id="7" name="Picture 6" descr="2000 Dashed.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5597" y="1289322"/>
            <a:ext cx="2108199" cy="3794758"/>
          </a:xfrm>
          <a:prstGeom prst="rect">
            <a:avLst/>
          </a:prstGeom>
        </p:spPr>
      </p:pic>
      <p:sp>
        <p:nvSpPr>
          <p:cNvPr id="8" name="Content Placeholder 4"/>
          <p:cNvSpPr txBox="1">
            <a:spLocks/>
          </p:cNvSpPr>
          <p:nvPr/>
        </p:nvSpPr>
        <p:spPr>
          <a:xfrm>
            <a:off x="742238" y="5096335"/>
            <a:ext cx="8034690" cy="1096963"/>
          </a:xfrm>
          <a:prstGeom prst="rect">
            <a:avLst/>
          </a:prstGeom>
        </p:spPr>
        <p:txBody>
          <a:bodyPr vert="horz" lIns="91440" tIns="45720" rIns="91440" bIns="45720" rtlCol="0" anchor="ctr">
            <a:normAutofit/>
          </a:bodyPr>
          <a:lstStyle/>
          <a:p>
            <a:pPr marL="342900" lvl="0" indent="-342900" defTabSz="457200">
              <a:spcBef>
                <a:spcPct val="20000"/>
              </a:spcBef>
            </a:pPr>
            <a:r>
              <a:rPr kumimoji="0" lang="en-US" sz="3200" b="0" i="0" u="none" strike="noStrike" kern="1200" cap="none" spc="0" normalizeH="0" baseline="0" noProof="0" dirty="0" smtClean="0">
                <a:ln>
                  <a:noFill/>
                </a:ln>
                <a:effectLst/>
                <a:uLnTx/>
                <a:uFillTx/>
                <a:latin typeface="+mn-lt"/>
                <a:ea typeface="+mn-ea"/>
                <a:cs typeface="+mn-cs"/>
              </a:rPr>
              <a:t>Palestine</a:t>
            </a:r>
            <a:r>
              <a:rPr kumimoji="0" lang="en-US" sz="3200" b="0" i="0" u="none" strike="noStrike" kern="1200" cap="none" spc="0" normalizeH="0" noProof="0" dirty="0" smtClean="0">
                <a:ln>
                  <a:noFill/>
                </a:ln>
                <a:effectLst/>
                <a:uLnTx/>
                <a:uFillTx/>
                <a:latin typeface="+mn-lt"/>
                <a:ea typeface="+mn-ea"/>
                <a:cs typeface="+mn-cs"/>
              </a:rPr>
              <a:t> </a:t>
            </a:r>
            <a:r>
              <a:rPr lang="en-US" sz="3200" dirty="0" smtClean="0"/>
              <a:t>faces ongoing ethnic cleansing</a:t>
            </a:r>
            <a:endParaRPr kumimoji="0" lang="en-US" sz="3200" b="0" i="0" u="none" strike="noStrike" kern="1200" cap="none" spc="0" normalizeH="0" baseline="0" noProof="0" dirty="0" smtClean="0">
              <a:ln>
                <a:noFill/>
              </a:ln>
              <a:effectLst/>
              <a:uLnTx/>
              <a:uFillTx/>
              <a:latin typeface="+mn-lt"/>
              <a:ea typeface="+mn-ea"/>
              <a:cs typeface="+mn-cs"/>
            </a:endParaRPr>
          </a:p>
        </p:txBody>
      </p:sp>
    </p:spTree>
    <p:extLst>
      <p:ext uri="{BB962C8B-B14F-4D97-AF65-F5344CB8AC3E}">
        <p14:creationId xmlns:p14="http://schemas.microsoft.com/office/powerpoint/2010/main" val="49898358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ct16.jpg"/>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48922" y="1600200"/>
            <a:ext cx="8046156" cy="4525963"/>
          </a:xfrm>
        </p:spPr>
      </p:pic>
    </p:spTree>
    <p:extLst>
      <p:ext uri="{BB962C8B-B14F-4D97-AF65-F5344CB8AC3E}">
        <p14:creationId xmlns:p14="http://schemas.microsoft.com/office/powerpoint/2010/main" val="139937993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orbis-aaao001666.jpg"/>
          <p:cNvPicPr>
            <a:picLocks noGrp="1" noChangeAspect="1"/>
          </p:cNvPicPr>
          <p:nvPr>
            <p:ph idx="1"/>
          </p:nvPr>
        </p:nvPicPr>
        <p:blipFill>
          <a:blip r:embed="rId3"/>
          <a:stretch>
            <a:fillRect/>
          </a:stretch>
        </p:blipFill>
        <p:spPr>
          <a:xfrm>
            <a:off x="457200" y="274638"/>
            <a:ext cx="4191000" cy="6306207"/>
          </a:xfrm>
        </p:spPr>
      </p:pic>
      <p:sp>
        <p:nvSpPr>
          <p:cNvPr id="6" name="TextBox 5"/>
          <p:cNvSpPr txBox="1"/>
          <p:nvPr/>
        </p:nvSpPr>
        <p:spPr>
          <a:xfrm>
            <a:off x="4753970" y="4848815"/>
            <a:ext cx="4038600" cy="954107"/>
          </a:xfrm>
          <a:prstGeom prst="rect">
            <a:avLst/>
          </a:prstGeom>
          <a:noFill/>
        </p:spPr>
        <p:txBody>
          <a:bodyPr wrap="square" rtlCol="0" anchor="t">
            <a:spAutoFit/>
          </a:bodyPr>
          <a:lstStyle/>
          <a:p>
            <a:r>
              <a:rPr lang="en-US" sz="1400" dirty="0" smtClean="0"/>
              <a:t>ca. 1989, Jerusalem, Palestine — Sabrina, a 12-year-old amputee wounded by a bullet during the Intifada, waits for her physical therapist in </a:t>
            </a:r>
            <a:r>
              <a:rPr lang="en-US" sz="1400" dirty="0" err="1" smtClean="0"/>
              <a:t>Makassed</a:t>
            </a:r>
            <a:r>
              <a:rPr lang="en-US" sz="1400" dirty="0" smtClean="0"/>
              <a:t> Hospital in Jerusalem. — Image by </a:t>
            </a:r>
            <a:r>
              <a:rPr lang="en-US" sz="1400" dirty="0" err="1" smtClean="0"/>
              <a:t>Ricki</a:t>
            </a:r>
            <a:r>
              <a:rPr lang="en-US" sz="1400" dirty="0" smtClean="0"/>
              <a:t> Rosen/CORBIS SABA</a:t>
            </a:r>
          </a:p>
          <a:p>
            <a:endParaRPr lang="en-US" sz="1400" dirty="0"/>
          </a:p>
        </p:txBody>
      </p:sp>
    </p:spTree>
    <p:extLst>
      <p:ext uri="{BB962C8B-B14F-4D97-AF65-F5344CB8AC3E}">
        <p14:creationId xmlns:p14="http://schemas.microsoft.com/office/powerpoint/2010/main" val="292561364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ntifada-26-1.jpg"/>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138905" y="1219200"/>
            <a:ext cx="6866189" cy="4525963"/>
          </a:xfrm>
        </p:spPr>
      </p:pic>
    </p:spTree>
    <p:extLst>
      <p:ext uri="{BB962C8B-B14F-4D97-AF65-F5344CB8AC3E}">
        <p14:creationId xmlns:p14="http://schemas.microsoft.com/office/powerpoint/2010/main" val="388084452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52686" y="2299586"/>
            <a:ext cx="6436684" cy="2308324"/>
          </a:xfrm>
          <a:prstGeom prst="rect">
            <a:avLst/>
          </a:prstGeom>
        </p:spPr>
        <p:txBody>
          <a:bodyPr wrap="square">
            <a:spAutoFit/>
          </a:bodyPr>
          <a:lstStyle/>
          <a:p>
            <a:pPr algn="ctr"/>
            <a:r>
              <a:rPr lang="en-US" sz="3600" dirty="0">
                <a:solidFill>
                  <a:srgbClr val="FF9933"/>
                </a:solidFill>
                <a:latin typeface="Avenir Next Medium"/>
                <a:cs typeface="Avenir Next Medium"/>
              </a:rPr>
              <a:t>H</a:t>
            </a:r>
            <a:r>
              <a:rPr lang="en-US" sz="3600" dirty="0" smtClean="0">
                <a:solidFill>
                  <a:srgbClr val="FF9933"/>
                </a:solidFill>
                <a:latin typeface="Avenir Next Medium"/>
                <a:cs typeface="Avenir Next Medium"/>
              </a:rPr>
              <a:t>ow could architectural education help alleviate such conditions and bring justice to people? </a:t>
            </a:r>
            <a:endParaRPr lang="en-US" sz="3600" dirty="0">
              <a:solidFill>
                <a:srgbClr val="FF9933"/>
              </a:solidFill>
              <a:latin typeface="Avenir Next Medium"/>
              <a:cs typeface="Avenir Next Medium"/>
            </a:endParaRPr>
          </a:p>
        </p:txBody>
      </p:sp>
    </p:spTree>
    <p:extLst>
      <p:ext uri="{BB962C8B-B14F-4D97-AF65-F5344CB8AC3E}">
        <p14:creationId xmlns:p14="http://schemas.microsoft.com/office/powerpoint/2010/main" val="238676958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hafi 2.png"/>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54655" y="489473"/>
            <a:ext cx="8034690" cy="4525963"/>
          </a:xfrm>
        </p:spPr>
      </p:pic>
      <p:sp>
        <p:nvSpPr>
          <p:cNvPr id="7" name="Content Placeholder 4"/>
          <p:cNvSpPr txBox="1">
            <a:spLocks/>
          </p:cNvSpPr>
          <p:nvPr/>
        </p:nvSpPr>
        <p:spPr>
          <a:xfrm>
            <a:off x="554655" y="5084080"/>
            <a:ext cx="8034690" cy="1096963"/>
          </a:xfrm>
          <a:prstGeom prst="rect">
            <a:avLst/>
          </a:prstGeom>
        </p:spPr>
        <p:txBody>
          <a:bodyPr vert="horz" lIns="91440" tIns="45720" rIns="91440" bIns="45720" rtlCol="0" anchor="ctr">
            <a:normAutofit/>
          </a:bodyPr>
          <a:lstStyle/>
          <a:p>
            <a:pPr marL="342900" lvl="0" indent="-342900" defTabSz="457200">
              <a:spcBef>
                <a:spcPct val="20000"/>
              </a:spcBef>
            </a:pPr>
            <a:r>
              <a:rPr lang="en-US" sz="3176" dirty="0" smtClean="0">
                <a:solidFill>
                  <a:srgbClr val="FF9933"/>
                </a:solidFill>
                <a:latin typeface="Arial" panose="020B0604020202020204" pitchFamily="34" charset="0"/>
                <a:cs typeface="Arial" panose="020B0604020202020204" pitchFamily="34" charset="0"/>
              </a:rPr>
              <a:t>GOAL:</a:t>
            </a:r>
            <a:r>
              <a:rPr lang="en-US" sz="3176" dirty="0" smtClean="0">
                <a:latin typeface="Arial" panose="020B0604020202020204" pitchFamily="34" charset="0"/>
                <a:cs typeface="Arial" panose="020B0604020202020204" pitchFamily="34" charset="0"/>
              </a:rPr>
              <a:t> Lead the Architecture Dept. to adopt Universal Design as a steering principle. </a:t>
            </a:r>
            <a:endParaRPr kumimoji="0" lang="en-US" sz="3200" b="0" i="0" u="none" strike="noStrike" kern="1200" cap="none" spc="0" normalizeH="0" baseline="0" noProof="0" dirty="0" smtClean="0">
              <a:ln>
                <a:noFill/>
              </a:ln>
              <a:effectLst/>
              <a:uLnTx/>
              <a:uFillTx/>
              <a:latin typeface="+mn-lt"/>
              <a:ea typeface="+mn-ea"/>
              <a:cs typeface="+mn-cs"/>
            </a:endParaRPr>
          </a:p>
        </p:txBody>
      </p:sp>
    </p:spTree>
    <p:extLst>
      <p:ext uri="{BB962C8B-B14F-4D97-AF65-F5344CB8AC3E}">
        <p14:creationId xmlns:p14="http://schemas.microsoft.com/office/powerpoint/2010/main" val="313169564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881" y="809400"/>
            <a:ext cx="7543800" cy="880987"/>
          </a:xfrm>
        </p:spPr>
        <p:txBody>
          <a:bodyPr>
            <a:normAutofit fontScale="90000"/>
          </a:bodyPr>
          <a:lstStyle/>
          <a:p>
            <a:r>
              <a:rPr lang="en-US" dirty="0" smtClean="0">
                <a:solidFill>
                  <a:srgbClr val="FF9933"/>
                </a:solidFill>
                <a:latin typeface="Avenir Next Medium"/>
                <a:cs typeface="Avenir Next Medium"/>
              </a:rPr>
              <a:t>Approach</a:t>
            </a:r>
            <a:endParaRPr lang="en-US" dirty="0">
              <a:solidFill>
                <a:srgbClr val="FF9933"/>
              </a:solidFill>
              <a:latin typeface="Avenir Next Medium"/>
              <a:cs typeface="Avenir Next Medium"/>
            </a:endParaRPr>
          </a:p>
        </p:txBody>
      </p:sp>
      <p:sp>
        <p:nvSpPr>
          <p:cNvPr id="3" name="Content Placeholder 2"/>
          <p:cNvSpPr>
            <a:spLocks noGrp="1"/>
          </p:cNvSpPr>
          <p:nvPr>
            <p:ph idx="1"/>
          </p:nvPr>
        </p:nvSpPr>
        <p:spPr>
          <a:xfrm>
            <a:off x="784860" y="1690387"/>
            <a:ext cx="7528560" cy="3886200"/>
          </a:xfrm>
        </p:spPr>
        <p:txBody>
          <a:bodyPr anchor="ctr"/>
          <a:lstStyle/>
          <a:p>
            <a:pPr>
              <a:buNone/>
            </a:pPr>
            <a:r>
              <a:rPr lang="en-US" dirty="0" smtClean="0"/>
              <a:t>Incremental Growth:</a:t>
            </a:r>
          </a:p>
          <a:p>
            <a:pPr lvl="1"/>
            <a:r>
              <a:rPr lang="en-US" dirty="0" smtClean="0"/>
              <a:t>In introducing the concept to the Faculty and Administration.</a:t>
            </a:r>
          </a:p>
          <a:p>
            <a:pPr lvl="1"/>
            <a:r>
              <a:rPr lang="en-US" dirty="0" smtClean="0"/>
              <a:t>In teaching.</a:t>
            </a:r>
          </a:p>
        </p:txBody>
      </p:sp>
    </p:spTree>
    <p:extLst>
      <p:ext uri="{BB962C8B-B14F-4D97-AF65-F5344CB8AC3E}">
        <p14:creationId xmlns:p14="http://schemas.microsoft.com/office/powerpoint/2010/main" val="72931736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3979" y="959524"/>
            <a:ext cx="7528560" cy="4810383"/>
          </a:xfrm>
        </p:spPr>
        <p:txBody>
          <a:bodyPr anchor="ctr">
            <a:normAutofit fontScale="85000" lnSpcReduction="20000"/>
          </a:bodyPr>
          <a:lstStyle/>
          <a:p>
            <a:pPr>
              <a:buNone/>
            </a:pPr>
            <a:r>
              <a:rPr lang="en-US" cap="all" dirty="0" smtClean="0">
                <a:solidFill>
                  <a:srgbClr val="FF9933"/>
                </a:solidFill>
                <a:latin typeface="Avenir Next Medium"/>
                <a:cs typeface="Avenir Next Medium"/>
              </a:rPr>
              <a:t>1. Introducing the concept to the department:</a:t>
            </a:r>
          </a:p>
          <a:p>
            <a:pPr>
              <a:buNone/>
            </a:pPr>
            <a:endParaRPr lang="en-US" dirty="0" smtClean="0"/>
          </a:p>
          <a:p>
            <a:r>
              <a:rPr lang="en-US" dirty="0" smtClean="0"/>
              <a:t>Discuss plan with fellow teachers.</a:t>
            </a:r>
          </a:p>
          <a:p>
            <a:r>
              <a:rPr lang="en-US" dirty="0" smtClean="0"/>
              <a:t>Start with one course only. </a:t>
            </a:r>
          </a:p>
          <a:p>
            <a:r>
              <a:rPr lang="en-US" dirty="0" smtClean="0"/>
              <a:t>Try to achieve good results.</a:t>
            </a:r>
          </a:p>
          <a:p>
            <a:r>
              <a:rPr lang="en-US" dirty="0" smtClean="0"/>
              <a:t>Convince other faculty based on results.</a:t>
            </a:r>
          </a:p>
          <a:p>
            <a:endParaRPr lang="en-US" dirty="0"/>
          </a:p>
        </p:txBody>
      </p:sp>
    </p:spTree>
    <p:extLst>
      <p:ext uri="{BB962C8B-B14F-4D97-AF65-F5344CB8AC3E}">
        <p14:creationId xmlns:p14="http://schemas.microsoft.com/office/powerpoint/2010/main" val="112391658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3979" y="968984"/>
            <a:ext cx="7528560" cy="4758900"/>
          </a:xfrm>
        </p:spPr>
        <p:txBody>
          <a:bodyPr anchor="ctr">
            <a:normAutofit fontScale="92500" lnSpcReduction="20000"/>
          </a:bodyPr>
          <a:lstStyle/>
          <a:p>
            <a:pPr>
              <a:buNone/>
            </a:pPr>
            <a:r>
              <a:rPr lang="en-US" cap="all" dirty="0" smtClean="0">
                <a:solidFill>
                  <a:srgbClr val="FF9933"/>
                </a:solidFill>
                <a:latin typeface="Avenir Next Medium"/>
                <a:cs typeface="Avenir Next Medium"/>
              </a:rPr>
              <a:t>2. teaching:</a:t>
            </a:r>
          </a:p>
          <a:p>
            <a:pPr>
              <a:buNone/>
            </a:pPr>
            <a:endParaRPr lang="en-US" cap="all" dirty="0" smtClean="0"/>
          </a:p>
          <a:p>
            <a:pPr>
              <a:buFont typeface="Wingdings" charset="2"/>
              <a:buChar char="§"/>
            </a:pPr>
            <a:r>
              <a:rPr lang="en-US" dirty="0" smtClean="0"/>
              <a:t>Ice-breaking discussions and sketch problem</a:t>
            </a:r>
          </a:p>
          <a:p>
            <a:pPr>
              <a:buFont typeface="Wingdings" charset="2"/>
              <a:buChar char="§"/>
            </a:pPr>
            <a:r>
              <a:rPr lang="en-US" dirty="0" smtClean="0"/>
              <a:t>Talks by user/experts</a:t>
            </a:r>
          </a:p>
          <a:p>
            <a:pPr>
              <a:buFont typeface="Wingdings" charset="2"/>
              <a:buChar char="§"/>
            </a:pPr>
            <a:r>
              <a:rPr lang="en-US" dirty="0" smtClean="0"/>
              <a:t>Introductory readings</a:t>
            </a:r>
          </a:p>
          <a:p>
            <a:pPr>
              <a:buFont typeface="Wingdings" charset="2"/>
              <a:buChar char="§"/>
            </a:pPr>
            <a:r>
              <a:rPr lang="en-US" dirty="0" smtClean="0"/>
              <a:t>User/experts involvement </a:t>
            </a:r>
            <a:r>
              <a:rPr lang="en-US" dirty="0" smtClean="0">
                <a:solidFill>
                  <a:schemeClr val="bg1"/>
                </a:solidFill>
              </a:rPr>
              <a:t>and Design applications </a:t>
            </a:r>
          </a:p>
          <a:p>
            <a:pPr>
              <a:buFont typeface="Wingdings" charset="2"/>
              <a:buChar char="§"/>
            </a:pPr>
            <a:endParaRPr lang="en-US" dirty="0"/>
          </a:p>
        </p:txBody>
      </p:sp>
    </p:spTree>
    <p:extLst>
      <p:ext uri="{BB962C8B-B14F-4D97-AF65-F5344CB8AC3E}">
        <p14:creationId xmlns:p14="http://schemas.microsoft.com/office/powerpoint/2010/main" val="37781445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dirty="0"/>
          </a:p>
        </p:txBody>
      </p:sp>
      <p:sp>
        <p:nvSpPr>
          <p:cNvPr id="25602" name="TextBox 2"/>
          <p:cNvSpPr txBox="1">
            <a:spLocks noChangeArrowheads="1"/>
          </p:cNvSpPr>
          <p:nvPr/>
        </p:nvSpPr>
        <p:spPr bwMode="auto">
          <a:xfrm>
            <a:off x="623888" y="1104900"/>
            <a:ext cx="9004300" cy="3046413"/>
          </a:xfrm>
          <a:prstGeom prst="rect">
            <a:avLst/>
          </a:prstGeom>
          <a:noFill/>
          <a:ln w="9525">
            <a:noFill/>
            <a:miter lim="800000"/>
            <a:headEnd/>
            <a:tailEnd/>
          </a:ln>
        </p:spPr>
        <p:txBody>
          <a:bodyPr>
            <a:spAutoFit/>
          </a:bodyPr>
          <a:lstStyle/>
          <a:p>
            <a:endParaRPr lang="en-US" sz="3200"/>
          </a:p>
          <a:p>
            <a:r>
              <a:rPr lang="en-US" sz="3200"/>
              <a:t>Universal design = </a:t>
            </a:r>
          </a:p>
          <a:p>
            <a:r>
              <a:rPr lang="en-US" sz="3200"/>
              <a:t>Inclusive Design = </a:t>
            </a:r>
          </a:p>
          <a:p>
            <a:r>
              <a:rPr lang="en-US" sz="3200"/>
              <a:t>Design for People =</a:t>
            </a:r>
          </a:p>
          <a:p>
            <a:endParaRPr lang="en-US" sz="3200"/>
          </a:p>
          <a:p>
            <a:r>
              <a:rPr lang="en-US" sz="3200">
                <a:solidFill>
                  <a:srgbClr val="FF9933"/>
                </a:solidFill>
              </a:rPr>
              <a:t>The Social Art of Architecture</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2.pn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31808" y="609600"/>
            <a:ext cx="8080384" cy="4525963"/>
          </a:xfrm>
        </p:spPr>
      </p:pic>
      <p:sp>
        <p:nvSpPr>
          <p:cNvPr id="6" name="Rectangle 5"/>
          <p:cNvSpPr/>
          <p:nvPr/>
        </p:nvSpPr>
        <p:spPr>
          <a:xfrm>
            <a:off x="3048000" y="5422904"/>
            <a:ext cx="3256721" cy="461665"/>
          </a:xfrm>
          <a:prstGeom prst="rect">
            <a:avLst/>
          </a:prstGeom>
        </p:spPr>
        <p:txBody>
          <a:bodyPr wrap="none">
            <a:spAutoFit/>
          </a:bodyPr>
          <a:lstStyle/>
          <a:p>
            <a:r>
              <a:rPr lang="en-US" sz="2400" dirty="0" smtClean="0">
                <a:solidFill>
                  <a:srgbClr val="FF9933"/>
                </a:solidFill>
                <a:latin typeface="+mj-lt"/>
              </a:rPr>
              <a:t>Ice-breaking discussion </a:t>
            </a:r>
            <a:endParaRPr lang="en-US" sz="2400" dirty="0">
              <a:solidFill>
                <a:srgbClr val="FF9933"/>
              </a:solidFill>
              <a:latin typeface="+mj-lt"/>
            </a:endParaRPr>
          </a:p>
        </p:txBody>
      </p:sp>
    </p:spTree>
    <p:extLst>
      <p:ext uri="{BB962C8B-B14F-4D97-AF65-F5344CB8AC3E}">
        <p14:creationId xmlns:p14="http://schemas.microsoft.com/office/powerpoint/2010/main" val="333244020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hafi.pn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40610" y="579437"/>
            <a:ext cx="7862780" cy="4525963"/>
          </a:xfrm>
        </p:spPr>
      </p:pic>
      <p:sp>
        <p:nvSpPr>
          <p:cNvPr id="7" name="Rectangle 6"/>
          <p:cNvSpPr/>
          <p:nvPr/>
        </p:nvSpPr>
        <p:spPr>
          <a:xfrm>
            <a:off x="3285086" y="5422904"/>
            <a:ext cx="2753278" cy="461665"/>
          </a:xfrm>
          <a:prstGeom prst="rect">
            <a:avLst/>
          </a:prstGeom>
        </p:spPr>
        <p:txBody>
          <a:bodyPr wrap="none">
            <a:spAutoFit/>
          </a:bodyPr>
          <a:lstStyle/>
          <a:p>
            <a:r>
              <a:rPr lang="en-US" sz="2400" dirty="0" smtClean="0">
                <a:solidFill>
                  <a:srgbClr val="FF9933"/>
                </a:solidFill>
                <a:latin typeface="+mj-lt"/>
              </a:rPr>
              <a:t>User/expert session</a:t>
            </a:r>
            <a:endParaRPr lang="en-US" sz="2400" dirty="0">
              <a:solidFill>
                <a:srgbClr val="FF9933"/>
              </a:solidFill>
              <a:latin typeface="+mj-lt"/>
            </a:endParaRPr>
          </a:p>
        </p:txBody>
      </p:sp>
    </p:spTree>
    <p:extLst>
      <p:ext uri="{BB962C8B-B14F-4D97-AF65-F5344CB8AC3E}">
        <p14:creationId xmlns:p14="http://schemas.microsoft.com/office/powerpoint/2010/main" val="414420991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52686" y="2299586"/>
            <a:ext cx="6436684" cy="646331"/>
          </a:xfrm>
          <a:prstGeom prst="rect">
            <a:avLst/>
          </a:prstGeom>
        </p:spPr>
        <p:txBody>
          <a:bodyPr wrap="square">
            <a:spAutoFit/>
          </a:bodyPr>
          <a:lstStyle/>
          <a:p>
            <a:pPr algn="ctr"/>
            <a:r>
              <a:rPr lang="en-US" sz="3600" dirty="0" smtClean="0">
                <a:solidFill>
                  <a:srgbClr val="FF9933"/>
                </a:solidFill>
                <a:latin typeface="+mj-lt"/>
              </a:rPr>
              <a:t>First Semester</a:t>
            </a:r>
            <a:endParaRPr lang="en-US" sz="3600" dirty="0">
              <a:solidFill>
                <a:srgbClr val="FF9933"/>
              </a:solidFill>
              <a:latin typeface="+mj-lt"/>
            </a:endParaRPr>
          </a:p>
        </p:txBody>
      </p:sp>
    </p:spTree>
    <p:extLst>
      <p:ext uri="{BB962C8B-B14F-4D97-AF65-F5344CB8AC3E}">
        <p14:creationId xmlns:p14="http://schemas.microsoft.com/office/powerpoint/2010/main" val="176583246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Downloads:Hind and Rawia Pictures:1.jpg"/>
          <p:cNvPicPr>
            <a:picLocks/>
          </p:cNvPicPr>
          <p:nvPr/>
        </p:nvPicPr>
        <p:blipFill>
          <a:blip r:embed="rId3" cstate="email">
            <a:extLst>
              <a:ext uri="{28A0092B-C50C-407E-A947-70E740481C1C}">
                <a14:useLocalDpi xmlns:a14="http://schemas.microsoft.com/office/drawing/2010/main"/>
              </a:ext>
            </a:extLst>
          </a:blip>
          <a:srcRect l="11747"/>
          <a:stretch>
            <a:fillRect/>
          </a:stretch>
        </p:blipFill>
        <p:spPr bwMode="auto">
          <a:xfrm>
            <a:off x="1593795" y="1334196"/>
            <a:ext cx="2988703" cy="4049200"/>
          </a:xfrm>
          <a:prstGeom prst="rect">
            <a:avLst/>
          </a:prstGeom>
          <a:noFill/>
          <a:ln w="9525">
            <a:noFill/>
            <a:miter lim="800000"/>
            <a:headEnd/>
            <a:tailEnd/>
          </a:ln>
        </p:spPr>
      </p:pic>
      <p:pic>
        <p:nvPicPr>
          <p:cNvPr id="9" name="Picture 8" descr="IMG_3146.JPG"/>
          <p:cNvPicPr>
            <a:picLocks noChangeAspect="1"/>
          </p:cNvPicPr>
          <p:nvPr/>
        </p:nvPicPr>
        <p:blipFill>
          <a:blip r:embed="rId4" cstate="email">
            <a:lum contrast="38000"/>
            <a:extLst>
              <a:ext uri="{28A0092B-C50C-407E-A947-70E740481C1C}">
                <a14:useLocalDpi xmlns:a14="http://schemas.microsoft.com/office/drawing/2010/main"/>
              </a:ext>
            </a:extLst>
          </a:blip>
          <a:srcRect l="38333" t="44421" r="14167" b="13182"/>
          <a:stretch>
            <a:fillRect/>
          </a:stretch>
        </p:blipFill>
        <p:spPr>
          <a:xfrm rot="5400000">
            <a:off x="4133204" y="2009062"/>
            <a:ext cx="4049201" cy="2699467"/>
          </a:xfrm>
          <a:prstGeom prst="rect">
            <a:avLst/>
          </a:prstGeom>
        </p:spPr>
      </p:pic>
    </p:spTree>
    <p:extLst>
      <p:ext uri="{BB962C8B-B14F-4D97-AF65-F5344CB8AC3E}">
        <p14:creationId xmlns:p14="http://schemas.microsoft.com/office/powerpoint/2010/main" val="263679461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ownloads:Diala and George Pictures:scanned3:photo 1.JPG"/>
          <p:cNvPicPr>
            <a:picLocks noGrp="1"/>
          </p:cNvPicPr>
          <p:nvPr>
            <p:ph idx="1"/>
          </p:nvPr>
        </p:nvPicPr>
        <p:blipFill>
          <a:blip r:embed="rId3" cstate="email">
            <a:extLst>
              <a:ext uri="{28A0092B-C50C-407E-A947-70E740481C1C}">
                <a14:useLocalDpi xmlns:a14="http://schemas.microsoft.com/office/drawing/2010/main"/>
              </a:ext>
            </a:extLst>
          </a:blip>
          <a:srcRect l="8844" t="33236" r="8844"/>
          <a:stretch>
            <a:fillRect/>
          </a:stretch>
        </p:blipFill>
        <p:spPr bwMode="auto">
          <a:xfrm>
            <a:off x="761999" y="2541992"/>
            <a:ext cx="3682174" cy="1837490"/>
          </a:xfrm>
          <a:prstGeom prst="rect">
            <a:avLst/>
          </a:prstGeom>
          <a:noFill/>
          <a:ln w="9525">
            <a:noFill/>
            <a:miter lim="800000"/>
            <a:headEnd/>
            <a:tailEnd/>
          </a:ln>
        </p:spPr>
      </p:pic>
      <p:pic>
        <p:nvPicPr>
          <p:cNvPr id="6" name="Picture 5" descr="::Downloads:Diala and George Pictures:model3:photo 1.JPG"/>
          <p:cNvPicPr/>
          <p:nvPr/>
        </p:nvPicPr>
        <p:blipFill>
          <a:blip r:embed="rId4" cstate="email">
            <a:extLst>
              <a:ext uri="{28A0092B-C50C-407E-A947-70E740481C1C}">
                <a14:useLocalDpi xmlns:a14="http://schemas.microsoft.com/office/drawing/2010/main"/>
              </a:ext>
            </a:extLst>
          </a:blip>
          <a:srcRect t="9687" b="13972"/>
          <a:stretch>
            <a:fillRect/>
          </a:stretch>
        </p:blipFill>
        <p:spPr bwMode="auto">
          <a:xfrm>
            <a:off x="4741020" y="1511712"/>
            <a:ext cx="3682173" cy="3761559"/>
          </a:xfrm>
          <a:prstGeom prst="rect">
            <a:avLst/>
          </a:prstGeom>
          <a:noFill/>
          <a:ln w="9525">
            <a:noFill/>
            <a:miter lim="800000"/>
            <a:headEnd/>
            <a:tailEnd/>
          </a:ln>
        </p:spPr>
      </p:pic>
    </p:spTree>
    <p:extLst>
      <p:ext uri="{BB962C8B-B14F-4D97-AF65-F5344CB8AC3E}">
        <p14:creationId xmlns:p14="http://schemas.microsoft.com/office/powerpoint/2010/main" val="412070293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440910"/>
            <a:ext cx="7543800" cy="1017783"/>
          </a:xfrm>
        </p:spPr>
        <p:txBody>
          <a:bodyPr/>
          <a:lstStyle/>
          <a:p>
            <a:r>
              <a:rPr lang="en-US" dirty="0" smtClean="0">
                <a:solidFill>
                  <a:srgbClr val="FF9933"/>
                </a:solidFill>
              </a:rPr>
              <a:t>Visit to SPA Bhopal, India</a:t>
            </a:r>
            <a:endParaRPr lang="en-US" dirty="0">
              <a:solidFill>
                <a:srgbClr val="FF9933"/>
              </a:solidFill>
            </a:endParaRPr>
          </a:p>
        </p:txBody>
      </p:sp>
      <p:sp>
        <p:nvSpPr>
          <p:cNvPr id="3" name="Content Placeholder 2"/>
          <p:cNvSpPr>
            <a:spLocks noGrp="1"/>
          </p:cNvSpPr>
          <p:nvPr>
            <p:ph idx="1"/>
          </p:nvPr>
        </p:nvSpPr>
        <p:spPr>
          <a:xfrm>
            <a:off x="773979" y="2230942"/>
            <a:ext cx="7528560" cy="2110814"/>
          </a:xfrm>
        </p:spPr>
        <p:txBody>
          <a:bodyPr>
            <a:normAutofit fontScale="70000" lnSpcReduction="20000"/>
          </a:bodyPr>
          <a:lstStyle/>
          <a:p>
            <a:pPr indent="17463">
              <a:buNone/>
            </a:pPr>
            <a:r>
              <a:rPr lang="en-US" dirty="0" smtClean="0"/>
              <a:t>Special representative to the National Student Design Competition competition </a:t>
            </a:r>
            <a:r>
              <a:rPr lang="en-US" dirty="0"/>
              <a:t>held by</a:t>
            </a:r>
            <a:r>
              <a:rPr lang="en-US" dirty="0" smtClean="0"/>
              <a:t> School of Planning and Architecture, </a:t>
            </a:r>
            <a:r>
              <a:rPr lang="en-US" dirty="0"/>
              <a:t>Bhopal.</a:t>
            </a:r>
            <a:r>
              <a:rPr lang="en-US" dirty="0" smtClean="0"/>
              <a:t> </a:t>
            </a:r>
          </a:p>
          <a:p>
            <a:pPr indent="17463">
              <a:buNone/>
            </a:pPr>
            <a:endParaRPr lang="en-US" dirty="0" smtClean="0"/>
          </a:p>
          <a:p>
            <a:pPr indent="17463">
              <a:buNone/>
            </a:pPr>
            <a:endParaRPr lang="en-US" dirty="0"/>
          </a:p>
        </p:txBody>
      </p:sp>
    </p:spTree>
    <p:extLst>
      <p:ext uri="{BB962C8B-B14F-4D97-AF65-F5344CB8AC3E}">
        <p14:creationId xmlns:p14="http://schemas.microsoft.com/office/powerpoint/2010/main" val="110478774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descr="Ray and Elaine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9580721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image00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95400" y="579436"/>
            <a:ext cx="6805959" cy="4525963"/>
          </a:xfrm>
          <a:prstGeom prst="rect">
            <a:avLst/>
          </a:prstGeom>
        </p:spPr>
      </p:pic>
      <p:sp>
        <p:nvSpPr>
          <p:cNvPr id="6" name="Rectangle 5"/>
          <p:cNvSpPr/>
          <p:nvPr/>
        </p:nvSpPr>
        <p:spPr>
          <a:xfrm>
            <a:off x="3008217" y="5422904"/>
            <a:ext cx="3316383" cy="461665"/>
          </a:xfrm>
          <a:prstGeom prst="rect">
            <a:avLst/>
          </a:prstGeom>
        </p:spPr>
        <p:txBody>
          <a:bodyPr wrap="none">
            <a:spAutoFit/>
          </a:bodyPr>
          <a:lstStyle/>
          <a:p>
            <a:r>
              <a:rPr lang="en-US" sz="2400" dirty="0" smtClean="0">
                <a:solidFill>
                  <a:srgbClr val="FF9933"/>
                </a:solidFill>
                <a:latin typeface="+mj-lt"/>
              </a:rPr>
              <a:t>Life-sized teaching model</a:t>
            </a:r>
            <a:endParaRPr lang="en-US" sz="2400" dirty="0">
              <a:solidFill>
                <a:srgbClr val="FF9933"/>
              </a:solidFill>
              <a:latin typeface="+mj-lt"/>
            </a:endParaRPr>
          </a:p>
        </p:txBody>
      </p:sp>
    </p:spTree>
    <p:extLst>
      <p:ext uri="{BB962C8B-B14F-4D97-AF65-F5344CB8AC3E}">
        <p14:creationId xmlns:p14="http://schemas.microsoft.com/office/powerpoint/2010/main" val="16634207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58739" y="2911613"/>
            <a:ext cx="7543800" cy="966793"/>
          </a:xfrm>
        </p:spPr>
        <p:txBody>
          <a:bodyPr/>
          <a:lstStyle/>
          <a:p>
            <a:pPr algn="ctr"/>
            <a:r>
              <a:rPr lang="en-US" dirty="0" smtClean="0">
                <a:solidFill>
                  <a:srgbClr val="FF9933"/>
                </a:solidFill>
              </a:rPr>
              <a:t>Second Semester</a:t>
            </a:r>
            <a:endParaRPr lang="en-US" dirty="0">
              <a:solidFill>
                <a:srgbClr val="FF9933"/>
              </a:solidFill>
            </a:endParaRPr>
          </a:p>
        </p:txBody>
      </p:sp>
    </p:spTree>
    <p:extLst>
      <p:ext uri="{BB962C8B-B14F-4D97-AF65-F5344CB8AC3E}">
        <p14:creationId xmlns:p14="http://schemas.microsoft.com/office/powerpoint/2010/main" val="335577289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8739" y="1905000"/>
            <a:ext cx="7528560" cy="3886200"/>
          </a:xfrm>
        </p:spPr>
        <p:txBody>
          <a:bodyPr anchor="ctr">
            <a:normAutofit/>
          </a:bodyPr>
          <a:lstStyle/>
          <a:p>
            <a:r>
              <a:rPr lang="en-US" dirty="0" smtClean="0"/>
              <a:t>Approach UD as a wider concept of social inclusion.</a:t>
            </a:r>
          </a:p>
          <a:p>
            <a:r>
              <a:rPr lang="en-US" dirty="0" smtClean="0"/>
              <a:t>Involve more user groups in the design process. </a:t>
            </a:r>
          </a:p>
          <a:p>
            <a:endParaRPr lang="en-US" dirty="0"/>
          </a:p>
        </p:txBody>
      </p:sp>
    </p:spTree>
    <p:extLst>
      <p:ext uri="{BB962C8B-B14F-4D97-AF65-F5344CB8AC3E}">
        <p14:creationId xmlns:p14="http://schemas.microsoft.com/office/powerpoint/2010/main" val="160460777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Newsprint.thmx</Template>
  <TotalTime>1729</TotalTime>
  <Words>2973</Words>
  <Application>Microsoft Office PowerPoint</Application>
  <PresentationFormat>On-screen Show (4:3)</PresentationFormat>
  <Paragraphs>587</Paragraphs>
  <Slides>120</Slides>
  <Notes>31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120</vt:i4>
      </vt:variant>
    </vt:vector>
  </HeadingPairs>
  <TitlesOfParts>
    <vt:vector size="134" baseType="lpstr">
      <vt:lpstr>MS PGothic</vt:lpstr>
      <vt:lpstr>Arial</vt:lpstr>
      <vt:lpstr>Avenir Light</vt:lpstr>
      <vt:lpstr>Avenir Next Medium</vt:lpstr>
      <vt:lpstr>Avenir Roman</vt:lpstr>
      <vt:lpstr>Calibri</vt:lpstr>
      <vt:lpstr>Impact</vt:lpstr>
      <vt:lpstr>Mangal</vt:lpstr>
      <vt:lpstr>Times New Roman</vt:lpstr>
      <vt:lpstr>TimesNewRoman,Bold</vt:lpstr>
      <vt:lpstr>TimesNewRomanPSMT</vt:lpstr>
      <vt:lpstr>Tw Cen MT</vt:lpstr>
      <vt:lpstr>Wingdings</vt:lpstr>
      <vt:lpstr>Newsprint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Neuro-Universal Design</vt:lpstr>
      <vt:lpstr>Acknowledgements</vt:lpstr>
      <vt:lpstr>PowerPoint Presentation</vt:lpstr>
      <vt:lpstr>Challenge: Faculty Take on More</vt:lpstr>
      <vt:lpstr>Essential : peer-peer user/expert interaction</vt:lpstr>
      <vt:lpstr>Student Work: Design Inquiry Framework</vt:lpstr>
      <vt:lpstr>Results: Integrated Thinking</vt:lpstr>
      <vt:lpstr>Results: Student Work</vt:lpstr>
      <vt:lpstr>Follow-up Survey: Students</vt:lpstr>
      <vt:lpstr>Follow-up Survey: Faculty</vt:lpstr>
      <vt:lpstr>Outcome: Change</vt:lpstr>
      <vt:lpstr>Impact</vt:lpstr>
      <vt:lpstr>Thank you.</vt:lpstr>
      <vt:lpstr>PowerPoint Presentation</vt:lpstr>
      <vt:lpstr>“GLOCALIZING UNIVERSAL DESIGN EDUCATION FOR CULTURAL INTERFACE IN INDIA”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USER AS A SUBJECT 1. OBSERVING ENVIRONMENTAL BEHAVIOR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Background</vt:lpstr>
      <vt:lpstr>PowerPoint Presentation</vt:lpstr>
      <vt:lpstr>PowerPoint Presentation</vt:lpstr>
      <vt:lpstr>PowerPoint Presentation</vt:lpstr>
      <vt:lpstr>PowerPoint Presentation</vt:lpstr>
      <vt:lpstr>PowerPoint Presentation</vt:lpstr>
      <vt:lpstr>PowerPoint Presentation</vt:lpstr>
      <vt:lpstr>Approach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Visit to SPA Bhopal, India</vt:lpstr>
      <vt:lpstr>PowerPoint Presentation</vt:lpstr>
      <vt:lpstr>PowerPoint Presentation</vt:lpstr>
      <vt:lpstr>Second Semester</vt:lpstr>
      <vt:lpstr>PowerPoint Presentation</vt:lpstr>
      <vt:lpstr>PowerPoint Presentation</vt:lpstr>
      <vt:lpstr>PowerPoint Presentation</vt:lpstr>
      <vt:lpstr>Year Results</vt:lpstr>
      <vt:lpstr>PowerPoint Presentation</vt:lpstr>
      <vt:lpstr>PowerPoint Presentation</vt:lpstr>
      <vt:lpstr>PowerPoint Presentation</vt:lpstr>
      <vt:lpstr>Challenges Faced</vt:lpstr>
      <vt:lpstr>Lessons Learned</vt:lpstr>
      <vt:lpstr>Long-term Proposals</vt:lpstr>
      <vt:lpstr>PowerPoint Presentation</vt:lpstr>
      <vt:lpstr>Closing words …</vt:lpstr>
      <vt:lpstr>PowerPoint Presentation</vt:lpstr>
      <vt:lpstr>PowerPoint Presentation</vt:lpstr>
      <vt:lpstr>PowerPoint Presentation</vt:lpstr>
      <vt:lpstr>Thank You!</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Quantify self</dc:title>
  <dc:creator>Eve Edelstein</dc:creator>
  <cp:lastModifiedBy>Jessie Canon</cp:lastModifiedBy>
  <cp:revision>196</cp:revision>
  <cp:lastPrinted>2014-10-29T23:24:42Z</cp:lastPrinted>
  <dcterms:created xsi:type="dcterms:W3CDTF">2014-10-24T13:51:41Z</dcterms:created>
  <dcterms:modified xsi:type="dcterms:W3CDTF">2014-12-17T21:09:44Z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