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391" r:id="rId2"/>
    <p:sldId id="393" r:id="rId3"/>
    <p:sldId id="407" r:id="rId4"/>
    <p:sldId id="319" r:id="rId5"/>
    <p:sldId id="335" r:id="rId6"/>
    <p:sldId id="354" r:id="rId7"/>
    <p:sldId id="360" r:id="rId8"/>
    <p:sldId id="333" r:id="rId9"/>
    <p:sldId id="331" r:id="rId10"/>
    <p:sldId id="411" r:id="rId11"/>
    <p:sldId id="401" r:id="rId12"/>
    <p:sldId id="400" r:id="rId13"/>
    <p:sldId id="398" r:id="rId14"/>
    <p:sldId id="389" r:id="rId15"/>
    <p:sldId id="341" r:id="rId16"/>
    <p:sldId id="368" r:id="rId17"/>
    <p:sldId id="402" r:id="rId18"/>
    <p:sldId id="419" r:id="rId19"/>
    <p:sldId id="403" r:id="rId20"/>
    <p:sldId id="404" r:id="rId21"/>
    <p:sldId id="405" r:id="rId22"/>
    <p:sldId id="410" r:id="rId23"/>
    <p:sldId id="409" r:id="rId24"/>
    <p:sldId id="414" r:id="rId25"/>
    <p:sldId id="377" r:id="rId26"/>
    <p:sldId id="417" r:id="rId27"/>
    <p:sldId id="420" r:id="rId28"/>
    <p:sldId id="355" r:id="rId29"/>
    <p:sldId id="418" r:id="rId30"/>
    <p:sldId id="365" r:id="rId31"/>
    <p:sldId id="367" r:id="rId3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outline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1"/>
    <a:srgbClr val="FF6600"/>
    <a:srgbClr val="F69200"/>
    <a:srgbClr val="FF9900"/>
    <a:srgbClr val="FF9933"/>
    <a:srgbClr val="FFBB01"/>
    <a:srgbClr val="203F6C"/>
    <a:srgbClr val="2C5692"/>
    <a:srgbClr val="0946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94" autoAdjust="0"/>
    <p:restoredTop sz="99833" autoAdjust="0"/>
  </p:normalViewPr>
  <p:slideViewPr>
    <p:cSldViewPr snapToGrid="0" snapToObjects="1">
      <p:cViewPr varScale="1">
        <p:scale>
          <a:sx n="80" d="100"/>
          <a:sy n="80" d="100"/>
        </p:scale>
        <p:origin x="-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BC0DC96-4D24-4A0C-89AE-3C4972704930}" type="datetimeFigureOut">
              <a:rPr lang="en-US"/>
              <a:pPr>
                <a:defRPr/>
              </a:pPr>
              <a:t>6/12/15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FF08CC1-5212-4C93-AC34-27206E7B9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03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46785BB-2FDE-4574-B81F-A84F4262E32C}" type="datetimeFigureOut">
              <a:rPr lang="en-US"/>
              <a:pPr>
                <a:defRPr/>
              </a:pPr>
              <a:t>6/12/15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F6D9E83-8642-47BD-9C62-C21D0F4FD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04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solidFill>
            <a:srgbClr val="20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46038"/>
          </a:xfrm>
          <a:prstGeom prst="rect">
            <a:avLst/>
          </a:prstGeom>
          <a:solidFill>
            <a:srgbClr val="20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984724"/>
            <a:ext cx="7559040" cy="1524000"/>
          </a:xfrm>
        </p:spPr>
        <p:txBody>
          <a:bodyPr>
            <a:noAutofit/>
          </a:bodyPr>
          <a:lstStyle>
            <a:lvl1pPr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559040" cy="990600"/>
          </a:xfrm>
        </p:spPr>
        <p:txBody>
          <a:bodyPr anchor="t">
            <a:noAutofit/>
          </a:bodyPr>
          <a:lstStyle>
            <a:lvl1pPr marL="0" indent="0" algn="l">
              <a:buNone/>
              <a:defRPr sz="4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251575" y="6246813"/>
            <a:ext cx="2054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7F1F2-DABF-48AC-AFB1-867850577D06}" type="datetime1">
              <a:rPr lang="en-US"/>
              <a:pPr>
                <a:defRPr/>
              </a:pPr>
              <a:t>6/12/15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221413"/>
            <a:ext cx="4873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©Edelstein 2014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48FF6-C75E-4152-8AAB-14DDB93E9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761998" y="685800"/>
            <a:ext cx="7540540" cy="3886200"/>
          </a:xfrm>
        </p:spPr>
        <p:txBody>
          <a:bodyPr vert="eaVert" anchor="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5BC9F-7989-451C-A221-BFABB1E3E3CB}" type="datetime1">
              <a:rPr lang="en-US"/>
              <a:pPr>
                <a:defRPr/>
              </a:pPr>
              <a:t>6/12/15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©Edelstein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41CD4-3955-4A2F-B12E-CDBBA2A86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0800000">
            <a:off x="762000" y="685801"/>
            <a:ext cx="1828800" cy="5410199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2590800" y="685800"/>
            <a:ext cx="5715000" cy="5410199"/>
          </a:xfrm>
        </p:spPr>
        <p:txBody>
          <a:bodyPr vert="eaVert" anchor="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7AA80-D27C-4F1D-A6D4-0CDFCD4C5D1A}" type="datetime1">
              <a:rPr lang="en-US"/>
              <a:pPr>
                <a:defRPr/>
              </a:pPr>
              <a:t>6/12/15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©Edelstein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4E98E-2988-4B52-B259-C182C2478A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0800000">
            <a:off x="6473739" y="685801"/>
            <a:ext cx="1828800" cy="5410199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758738" y="685800"/>
            <a:ext cx="5715000" cy="5410199"/>
          </a:xfrm>
        </p:spPr>
        <p:txBody>
          <a:bodyPr vert="eaVert" anchor="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217C7-0D6F-4DB5-A530-84165211D788}" type="datetime1">
              <a:rPr lang="en-US"/>
              <a:pPr>
                <a:defRPr/>
              </a:pPr>
              <a:t>6/12/15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©Edelstein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FA835-44C0-45C3-B637-03241DD100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22386-53AC-4C06-8F63-D75A9BB7F763}" type="datetime1">
              <a:rPr lang="en-US"/>
              <a:pPr>
                <a:defRPr/>
              </a:pPr>
              <a:t>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©Edelstein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E3C81-15AA-432E-998D-A9CA0FEEA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solidFill>
            <a:srgbClr val="20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203F6C"/>
              </a:solidFill>
            </a:endParaRPr>
          </a:p>
        </p:txBody>
      </p:sp>
      <p:sp>
        <p:nvSpPr>
          <p:cNvPr id="5" name="Rectangle 8"/>
          <p:cNvSpPr/>
          <p:nvPr userDrawn="1"/>
        </p:nvSpPr>
        <p:spPr>
          <a:xfrm>
            <a:off x="777875" y="6172200"/>
            <a:ext cx="7543800" cy="46038"/>
          </a:xfrm>
          <a:prstGeom prst="rect">
            <a:avLst/>
          </a:prstGeom>
          <a:solidFill>
            <a:srgbClr val="20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5904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755904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0EF97-3AD8-4E52-936A-22EB7C1379DE}" type="datetime1">
              <a:rPr lang="en-US"/>
              <a:pPr>
                <a:defRPr/>
              </a:pPr>
              <a:t>6/12/15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©Edelstein 2014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F8454-69CB-4FF2-A448-59853218E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660524"/>
            <a:ext cx="7446964" cy="1600200"/>
          </a:xfrm>
        </p:spPr>
        <p:txBody>
          <a:bodyPr/>
          <a:lstStyle/>
          <a:p>
            <a:r>
              <a:rPr lang="en-US" dirty="0" smtClean="0"/>
              <a:t>Click to edit Master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3200"/>
            </a:lvl1pPr>
            <a:lvl2pPr>
              <a:defRPr sz="3000"/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3200"/>
            </a:lvl1pPr>
            <a:lvl2pPr>
              <a:defRPr sz="3000"/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6248400" y="6269038"/>
            <a:ext cx="2054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AD142-829A-4A32-AC53-986CBC30670C}" type="datetime1">
              <a:rPr lang="en-US"/>
              <a:pPr>
                <a:defRPr/>
              </a:pPr>
              <a:t>6/12/15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762000" y="6269038"/>
            <a:ext cx="4873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©Edelstein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305800" y="623570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D58DD-A2EE-4670-B292-A5E7E4C1F5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  <a:ln>
            <a:solidFill>
              <a:srgbClr val="20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  <a:ln>
            <a:solidFill>
              <a:srgbClr val="20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8" y="4657992"/>
            <a:ext cx="7545673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8" y="529392"/>
            <a:ext cx="3654553" cy="639762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3200"/>
            </a:lvl1pPr>
            <a:lvl2pPr>
              <a:defRPr sz="3000"/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4652640" y="1329264"/>
            <a:ext cx="3657600" cy="3048000"/>
          </a:xfrm>
        </p:spPr>
        <p:txBody>
          <a:bodyPr anchor="t"/>
          <a:lstStyle>
            <a:lvl1pPr>
              <a:defRPr sz="3200"/>
            </a:lvl1pPr>
            <a:lvl2pPr>
              <a:defRPr sz="3000"/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652640" y="556128"/>
            <a:ext cx="3651072" cy="639762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3B909-266B-4CF6-BC54-F2844169265B}" type="datetime1">
              <a:rPr lang="en-US"/>
              <a:pPr>
                <a:defRPr/>
              </a:pPr>
              <a:t>6/12/15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©Edelstein 2014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6CDED-E7B8-4A36-9779-9380AC5BC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1EBF2-06B4-45C4-BE15-3EE949B62D14}" type="datetime1">
              <a:rPr lang="en-US"/>
              <a:pPr>
                <a:defRPr/>
              </a:pPr>
              <a:t>6/12/15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©Edelstein 2014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99706-DA46-4482-BE22-785A2BB38C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48400" y="6245225"/>
            <a:ext cx="2054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269C1-DF31-4C69-9ED3-99B5C2EA619A}" type="datetime1">
              <a:rPr lang="en-US"/>
              <a:pPr>
                <a:defRPr/>
              </a:pPr>
              <a:t>6/12/15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0" y="6245225"/>
            <a:ext cx="4873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©Edelstein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16C12-0A01-4A3E-B9A1-91F393794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4665576"/>
            <a:ext cx="7543799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3200"/>
            </a:lvl1pPr>
            <a:lvl2pPr>
              <a:defRPr sz="3000"/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54DEA-2D58-4FEF-AA13-CF09757D3268}" type="datetime1">
              <a:rPr lang="en-US"/>
              <a:pPr>
                <a:defRPr/>
              </a:pPr>
              <a:t>6/12/15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©Edelstein 2014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02C7A-6328-47B2-B40E-A230C10AE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04" y="4665584"/>
            <a:ext cx="756208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470648" cy="80486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56338"/>
            <a:ext cx="2054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FDD93-D7CE-4E20-BA66-B04E4AB5CA15}" type="datetime1">
              <a:rPr lang="en-US"/>
              <a:pPr>
                <a:defRPr/>
              </a:pPr>
              <a:t>6/12/15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" y="6256338"/>
            <a:ext cx="4873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©Edelstein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3162A-1847-4C91-AB89-51CF3EB33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77875" y="4652963"/>
            <a:ext cx="7543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4700" y="441325"/>
            <a:ext cx="75279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315075"/>
            <a:ext cx="2054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998058-0CE1-472E-8050-7B387B2B4BD9}" type="datetime1">
              <a:rPr lang="en-US"/>
              <a:pPr>
                <a:defRPr/>
              </a:pPr>
              <a:t>6/12/15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315075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©Edelstein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0713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B07FB007-33D0-4D6B-82C1-9A7614B420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20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77875" y="6172200"/>
            <a:ext cx="7543800" cy="46038"/>
          </a:xfrm>
          <a:prstGeom prst="rect">
            <a:avLst/>
          </a:prstGeom>
          <a:solidFill>
            <a:srgbClr val="20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72" r:id="rId10"/>
    <p:sldLayoutId id="2147483671" r:id="rId11"/>
    <p:sldLayoutId id="2147483670" r:id="rId1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71500" indent="-571500" algn="l" rtl="0" fontAlgn="base">
        <a:spcBef>
          <a:spcPct val="20000"/>
        </a:spcBef>
        <a:spcAft>
          <a:spcPct val="0"/>
        </a:spcAft>
        <a:buClr>
          <a:srgbClr val="FFBB01"/>
        </a:buClr>
        <a:buFont typeface="Wingdings" pitchFamily="2" charset="2"/>
        <a:buChar char="§"/>
        <a:defRPr sz="4400" kern="1200">
          <a:solidFill>
            <a:schemeClr val="tx2"/>
          </a:solidFill>
          <a:latin typeface="Arial"/>
          <a:ea typeface="+mn-ea"/>
          <a:cs typeface="Arial"/>
        </a:defRPr>
      </a:lvl1pPr>
      <a:lvl2pPr marL="890588" indent="-571500" algn="l" rtl="0" fontAlgn="base">
        <a:spcBef>
          <a:spcPct val="20000"/>
        </a:spcBef>
        <a:spcAft>
          <a:spcPct val="0"/>
        </a:spcAft>
        <a:buClr>
          <a:srgbClr val="FFBB01"/>
        </a:buClr>
        <a:buFont typeface="Wingdings" pitchFamily="2" charset="2"/>
        <a:buChar char="§"/>
        <a:defRPr sz="4000" kern="1200">
          <a:solidFill>
            <a:schemeClr val="tx2"/>
          </a:solidFill>
          <a:latin typeface="Arial"/>
          <a:ea typeface="+mn-ea"/>
          <a:cs typeface="Arial"/>
        </a:defRPr>
      </a:lvl2pPr>
      <a:lvl3pPr marL="1211263" indent="-571500" algn="l" rtl="0" fontAlgn="base">
        <a:spcBef>
          <a:spcPct val="20000"/>
        </a:spcBef>
        <a:spcAft>
          <a:spcPct val="0"/>
        </a:spcAft>
        <a:buClr>
          <a:srgbClr val="FFBB01"/>
        </a:buClr>
        <a:buFont typeface="Wingdings" pitchFamily="2" charset="2"/>
        <a:buChar char="§"/>
        <a:defRPr sz="3600" kern="1200">
          <a:solidFill>
            <a:schemeClr val="tx2"/>
          </a:solidFill>
          <a:latin typeface="Arial"/>
          <a:ea typeface="+mn-ea"/>
          <a:cs typeface="Arial"/>
        </a:defRPr>
      </a:lvl3pPr>
      <a:lvl4pPr marL="1371600" indent="-457200" algn="l" rtl="0" fontAlgn="base">
        <a:spcBef>
          <a:spcPct val="20000"/>
        </a:spcBef>
        <a:spcAft>
          <a:spcPct val="0"/>
        </a:spcAft>
        <a:buClr>
          <a:srgbClr val="FFBB01"/>
        </a:buClr>
        <a:buFont typeface="Wingdings" pitchFamily="2" charset="2"/>
        <a:buChar char="§"/>
        <a:defRPr sz="3200" kern="1200">
          <a:solidFill>
            <a:schemeClr val="tx2"/>
          </a:solidFill>
          <a:latin typeface="Arial"/>
          <a:ea typeface="+mn-ea"/>
          <a:cs typeface="Arial"/>
        </a:defRPr>
      </a:lvl4pPr>
      <a:lvl5pPr marL="1600200" indent="-457200" algn="l" rtl="0" fontAlgn="base">
        <a:spcBef>
          <a:spcPct val="20000"/>
        </a:spcBef>
        <a:spcAft>
          <a:spcPct val="0"/>
        </a:spcAft>
        <a:buClr>
          <a:srgbClr val="FFBB01"/>
        </a:buClr>
        <a:buFont typeface="Wingdings" pitchFamily="2" charset="2"/>
        <a:buChar char="§"/>
        <a:defRPr sz="2800" kern="1200">
          <a:solidFill>
            <a:schemeClr val="tx2"/>
          </a:solidFill>
          <a:latin typeface="Arial"/>
          <a:ea typeface="+mn-ea"/>
          <a:cs typeface="Arial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Benjamic@earthlink.net" TargetMode="External"/><Relationship Id="rId3" Type="http://schemas.openxmlformats.org/officeDocument/2006/relationships/hyperlink" Target="mailto:info@BerkeleyPrize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40.media.tumblr.com/822c0ca7d7e1eb963da4d44371e8e25d/tumblr_nf8l52EHYD1u1pb2io2_1280.jpg" TargetMode="Externa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9786" y="299858"/>
            <a:ext cx="824891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2015 </a:t>
            </a:r>
            <a:r>
              <a:rPr lang="en-US" sz="2400" dirty="0"/>
              <a:t>UIA-PHG+GUPHA: </a:t>
            </a:r>
            <a:r>
              <a:rPr lang="en-US" sz="2400" dirty="0" smtClean="0"/>
              <a:t>Annual </a:t>
            </a:r>
            <a:r>
              <a:rPr lang="en-US" sz="2400" dirty="0"/>
              <a:t>Conference, Dalian, </a:t>
            </a:r>
            <a:endParaRPr lang="en-US" sz="2400" dirty="0" smtClean="0"/>
          </a:p>
          <a:p>
            <a:r>
              <a:rPr lang="en-US" sz="2400" dirty="0" smtClean="0"/>
              <a:t>China: </a:t>
            </a:r>
            <a:r>
              <a:rPr lang="en-US" sz="2400" i="1" dirty="0" smtClean="0"/>
              <a:t>Health </a:t>
            </a:r>
            <a:r>
              <a:rPr lang="en-US" sz="2400" i="1" dirty="0"/>
              <a:t>for All: </a:t>
            </a:r>
            <a:r>
              <a:rPr lang="en-US" sz="2400" i="1" dirty="0" smtClean="0"/>
              <a:t>Cultural</a:t>
            </a:r>
            <a:r>
              <a:rPr lang="en-US" sz="2400" i="1" dirty="0"/>
              <a:t>, </a:t>
            </a:r>
            <a:r>
              <a:rPr lang="en-US" sz="2400" i="1" dirty="0" err="1"/>
              <a:t>Populational</a:t>
            </a:r>
            <a:r>
              <a:rPr lang="en-US" sz="2400" i="1" dirty="0"/>
              <a:t>, Operational, and Technological Influences</a:t>
            </a:r>
            <a:endParaRPr lang="en-US" sz="2400" dirty="0"/>
          </a:p>
          <a:p>
            <a:endParaRPr lang="en-US" sz="2000" b="1" dirty="0"/>
          </a:p>
          <a:p>
            <a:endParaRPr lang="en-US" sz="2800" b="1" dirty="0">
              <a:solidFill>
                <a:srgbClr val="FF8001"/>
              </a:solidFill>
            </a:endParaRPr>
          </a:p>
          <a:p>
            <a:r>
              <a:rPr lang="en-US" sz="3200" b="1" dirty="0" smtClean="0">
                <a:solidFill>
                  <a:srgbClr val="FF8001"/>
                </a:solidFill>
              </a:rPr>
              <a:t>DESIGNING </a:t>
            </a:r>
            <a:r>
              <a:rPr lang="en-US" sz="3200" b="1" dirty="0">
                <a:solidFill>
                  <a:srgbClr val="FF8001"/>
                </a:solidFill>
              </a:rPr>
              <a:t>FOR HEALTH:</a:t>
            </a:r>
            <a:endParaRPr lang="en-US" sz="3200" dirty="0">
              <a:solidFill>
                <a:srgbClr val="FF8001"/>
              </a:solidFill>
            </a:endParaRPr>
          </a:p>
          <a:p>
            <a:r>
              <a:rPr lang="en-US" sz="3200" b="1" dirty="0">
                <a:solidFill>
                  <a:srgbClr val="FF8001"/>
                </a:solidFill>
              </a:rPr>
              <a:t>Teaching the Social Art of </a:t>
            </a:r>
            <a:r>
              <a:rPr lang="en-US" sz="3200" b="1" dirty="0" smtClean="0">
                <a:solidFill>
                  <a:srgbClr val="FF8001"/>
                </a:solidFill>
              </a:rPr>
              <a:t>Architecture</a:t>
            </a:r>
            <a:endParaRPr lang="en-US" sz="32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800" dirty="0" smtClean="0"/>
              <a:t>BENJAMIN CLAVAN, </a:t>
            </a:r>
            <a:r>
              <a:rPr lang="en-US" sz="2800" dirty="0"/>
              <a:t>Ph.D., </a:t>
            </a:r>
            <a:r>
              <a:rPr lang="en-US" sz="2800" dirty="0" smtClean="0"/>
              <a:t>A.I.A.</a:t>
            </a:r>
            <a:endParaRPr lang="en-US" sz="2800" dirty="0"/>
          </a:p>
          <a:p>
            <a:r>
              <a:rPr lang="en-US" sz="2400" dirty="0" smtClean="0"/>
              <a:t>Coordinator, International Berkeley </a:t>
            </a:r>
            <a:r>
              <a:rPr lang="en-US" sz="2400" dirty="0"/>
              <a:t>Undergraduate Prize </a:t>
            </a:r>
            <a:endParaRPr lang="en-US" sz="2400" dirty="0" smtClean="0"/>
          </a:p>
          <a:p>
            <a:r>
              <a:rPr lang="en-US" sz="2400" dirty="0" smtClean="0"/>
              <a:t>for Architectural </a:t>
            </a:r>
            <a:r>
              <a:rPr lang="en-US" sz="2400" dirty="0"/>
              <a:t>Design Excellence</a:t>
            </a:r>
          </a:p>
          <a:p>
            <a:r>
              <a:rPr lang="en-US" sz="2400" u="sng" dirty="0" smtClean="0">
                <a:hlinkClick r:id="rId2"/>
              </a:rPr>
              <a:t>Benjamic@earthlink.net</a:t>
            </a:r>
            <a:r>
              <a:rPr lang="en-US" sz="2400" dirty="0"/>
              <a:t>; </a:t>
            </a:r>
            <a:r>
              <a:rPr lang="en-US" sz="2400" u="sng" dirty="0">
                <a:hlinkClick r:id="rId3"/>
              </a:rPr>
              <a:t>info@BerkeleyPrize.org</a:t>
            </a:r>
            <a:endParaRPr lang="en-US" sz="2400" dirty="0"/>
          </a:p>
          <a:p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04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019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98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666750"/>
            <a:ext cx="75819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32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0701" y="2352674"/>
            <a:ext cx="4933950" cy="2943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23900"/>
            <a:ext cx="75819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65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286" y="533107"/>
            <a:ext cx="2948473" cy="2023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04" y="522884"/>
            <a:ext cx="2948475" cy="2023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285" y="2782218"/>
            <a:ext cx="2948473" cy="20887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03" y="2782218"/>
            <a:ext cx="2948475" cy="20887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6609" y="5048686"/>
            <a:ext cx="11905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From </a:t>
            </a:r>
            <a:r>
              <a:rPr lang="en-US" sz="2000" b="1" i="1" dirty="0"/>
              <a:t>the 2014 PRIZE Second Place Winners, “Spaces to Grow in – </a:t>
            </a:r>
            <a:endParaRPr lang="en-US" sz="2000" b="1" dirty="0"/>
          </a:p>
          <a:p>
            <a:r>
              <a:rPr lang="en-US" sz="2000" b="1" i="1" dirty="0"/>
              <a:t>A Comparative Study of Two Orphanages,” by </a:t>
            </a:r>
            <a:r>
              <a:rPr lang="en-US" sz="2000" b="1" i="1" dirty="0" err="1"/>
              <a:t>Nipun</a:t>
            </a:r>
            <a:r>
              <a:rPr lang="en-US" sz="2000" b="1" i="1" dirty="0"/>
              <a:t> </a:t>
            </a:r>
            <a:r>
              <a:rPr lang="en-US" sz="2000" b="1" i="1" dirty="0" err="1"/>
              <a:t>Prabhakar</a:t>
            </a:r>
            <a:r>
              <a:rPr lang="en-US" sz="2000" b="1" i="1" dirty="0"/>
              <a:t> and </a:t>
            </a:r>
            <a:endParaRPr lang="en-US" sz="2000" b="1" i="1" dirty="0" smtClean="0"/>
          </a:p>
          <a:p>
            <a:r>
              <a:rPr lang="en-US" sz="2000" b="1" i="1" dirty="0" smtClean="0"/>
              <a:t>Gupta </a:t>
            </a:r>
            <a:r>
              <a:rPr lang="en-US" sz="2000" b="1" i="1" dirty="0" err="1"/>
              <a:t>Sukruti</a:t>
            </a:r>
            <a:r>
              <a:rPr lang="en-US" sz="2000" b="1" i="1" dirty="0"/>
              <a:t>, </a:t>
            </a:r>
            <a:r>
              <a:rPr lang="en-US" sz="2000" b="1" i="1" dirty="0" smtClean="0"/>
              <a:t>School </a:t>
            </a:r>
            <a:r>
              <a:rPr lang="en-US" sz="2000" b="1" i="1" dirty="0"/>
              <a:t>of Planning and </a:t>
            </a:r>
            <a:r>
              <a:rPr lang="en-US" sz="2000" b="1" i="1" dirty="0" smtClean="0"/>
              <a:t>Architecture (SPA), </a:t>
            </a:r>
            <a:r>
              <a:rPr lang="en-US" sz="2000" b="1" i="1" dirty="0"/>
              <a:t>Bhopal, India.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06721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9751" y="296214"/>
            <a:ext cx="75721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r>
              <a:rPr lang="en-US" sz="3200" dirty="0" smtClean="0"/>
              <a:t>FACULTY </a:t>
            </a:r>
            <a:r>
              <a:rPr lang="en-US" sz="3200" dirty="0"/>
              <a:t>COMPETITIONS</a:t>
            </a:r>
          </a:p>
          <a:p>
            <a:endParaRPr lang="en-US" dirty="0"/>
          </a:p>
          <a:p>
            <a:r>
              <a:rPr lang="en-US" sz="3600" b="1" dirty="0" smtClean="0">
                <a:solidFill>
                  <a:srgbClr val="FF8001"/>
                </a:solidFill>
              </a:rPr>
              <a:t>Teaching Fellowships: </a:t>
            </a:r>
            <a:r>
              <a:rPr lang="en-US" sz="2800" dirty="0" smtClean="0"/>
              <a:t>2013 - 2014</a:t>
            </a:r>
          </a:p>
          <a:p>
            <a:endParaRPr lang="en-US" sz="2400" dirty="0" smtClean="0">
              <a:solidFill>
                <a:srgbClr val="FF993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977106"/>
            <a:ext cx="7971183" cy="299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 smtClean="0"/>
              <a:t>Coordinated by: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/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rgbClr val="FF8001"/>
                </a:solidFill>
              </a:rPr>
              <a:t>MS</a:t>
            </a:r>
            <a:r>
              <a:rPr lang="en-US" sz="2800" b="1" dirty="0">
                <a:solidFill>
                  <a:srgbClr val="FF8001"/>
                </a:solidFill>
              </a:rPr>
              <a:t>. ELAINE OSTROFF, HONORARY AIA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/>
              <a:t>Co-founder of Adaptive Environments </a:t>
            </a:r>
            <a:r>
              <a:rPr lang="en-US" sz="2800" dirty="0" smtClean="0"/>
              <a:t>(</a:t>
            </a:r>
            <a:r>
              <a:rPr lang="en-US" sz="2800" dirty="0"/>
              <a:t>now, Institute for Human Centered Design – </a:t>
            </a:r>
            <a:r>
              <a:rPr lang="en-US" sz="2800" dirty="0" smtClean="0"/>
              <a:t>IHCD), Boston</a:t>
            </a:r>
            <a:r>
              <a:rPr lang="en-US" sz="2800" dirty="0"/>
              <a:t>, Massachusetts, </a:t>
            </a:r>
            <a:r>
              <a:rPr lang="en-US" sz="2800" dirty="0" smtClean="0"/>
              <a:t>U.S.A.; Creator </a:t>
            </a:r>
            <a:r>
              <a:rPr lang="en-US" sz="2800" dirty="0"/>
              <a:t>of the term “User/expert”</a:t>
            </a:r>
          </a:p>
        </p:txBody>
      </p:sp>
    </p:spTree>
    <p:extLst>
      <p:ext uri="{BB962C8B-B14F-4D97-AF65-F5344CB8AC3E}">
        <p14:creationId xmlns:p14="http://schemas.microsoft.com/office/powerpoint/2010/main" val="2442978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762000" y="1647304"/>
            <a:ext cx="8232913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4000" dirty="0">
              <a:solidFill>
                <a:srgbClr val="FF9933"/>
              </a:solidFill>
            </a:endParaRPr>
          </a:p>
          <a:p>
            <a:endParaRPr lang="en-US" sz="4000" dirty="0">
              <a:solidFill>
                <a:srgbClr val="FF9933"/>
              </a:solidFill>
            </a:endParaRPr>
          </a:p>
          <a:p>
            <a:r>
              <a:rPr lang="en-US" sz="2400" b="1" dirty="0" smtClean="0">
                <a:solidFill>
                  <a:srgbClr val="FF8001"/>
                </a:solidFill>
              </a:rPr>
              <a:t>Ms. Gauri Bharat</a:t>
            </a:r>
            <a:r>
              <a:rPr lang="en-US" sz="2000" dirty="0" smtClean="0">
                <a:solidFill>
                  <a:srgbClr val="FF9933"/>
                </a:solidFill>
              </a:rPr>
              <a:t>, </a:t>
            </a:r>
            <a:r>
              <a:rPr lang="en-US" sz="2400" b="1" dirty="0" smtClean="0">
                <a:solidFill>
                  <a:srgbClr val="FF8001"/>
                </a:solidFill>
              </a:rPr>
              <a:t>Ph.D. Candidate, M. Arch., </a:t>
            </a:r>
            <a:r>
              <a:rPr lang="en-US" sz="2000" dirty="0" smtClean="0"/>
              <a:t>Assistant </a:t>
            </a:r>
            <a:r>
              <a:rPr lang="en-US" sz="2000" dirty="0"/>
              <a:t>Professor of </a:t>
            </a:r>
            <a:r>
              <a:rPr lang="en-US" sz="2000" dirty="0" smtClean="0"/>
              <a:t>Architecture, CEPT University, Ahmedabad</a:t>
            </a:r>
            <a:r>
              <a:rPr lang="en-US" sz="2000" dirty="0"/>
              <a:t>, India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3655680"/>
            <a:ext cx="751398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8001"/>
                </a:solidFill>
              </a:rPr>
              <a:t>Ms. </a:t>
            </a:r>
            <a:r>
              <a:rPr lang="en-US" sz="2400" b="1" dirty="0" err="1" smtClean="0">
                <a:solidFill>
                  <a:srgbClr val="FF8001"/>
                </a:solidFill>
              </a:rPr>
              <a:t>Ružica</a:t>
            </a:r>
            <a:r>
              <a:rPr lang="en-US" sz="2400" b="1" dirty="0" smtClean="0">
                <a:solidFill>
                  <a:srgbClr val="FF8001"/>
                </a:solidFill>
              </a:rPr>
              <a:t> </a:t>
            </a:r>
            <a:r>
              <a:rPr lang="en-US" sz="2400" b="1" dirty="0" err="1" smtClean="0">
                <a:solidFill>
                  <a:srgbClr val="FF8001"/>
                </a:solidFill>
              </a:rPr>
              <a:t>Božović-Stamenović</a:t>
            </a:r>
            <a:r>
              <a:rPr lang="en-US" sz="2400" b="1" dirty="0" smtClean="0">
                <a:solidFill>
                  <a:srgbClr val="FF8001"/>
                </a:solidFill>
              </a:rPr>
              <a:t>, Ph.D. </a:t>
            </a:r>
            <a:r>
              <a:rPr lang="en-US" sz="2000" dirty="0" smtClean="0"/>
              <a:t>Associate</a:t>
            </a:r>
            <a:r>
              <a:rPr lang="en-US" sz="2000" b="1" dirty="0" smtClean="0"/>
              <a:t> </a:t>
            </a:r>
            <a:r>
              <a:rPr lang="en-US" sz="2000" dirty="0" smtClean="0"/>
              <a:t>Professor</a:t>
            </a:r>
            <a:r>
              <a:rPr lang="en-US" sz="2000" dirty="0"/>
              <a:t>, Faculty of Architecture, University of Belgrade, Serbia (</a:t>
            </a:r>
            <a:r>
              <a:rPr lang="en-US" sz="2000" dirty="0" smtClean="0"/>
              <a:t>first </a:t>
            </a:r>
            <a:r>
              <a:rPr lang="en-US" sz="2000" dirty="0"/>
              <a:t>semester);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Visiting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Senior Fellow, Department of Architecture, National University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Singapore (second semester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5004432"/>
            <a:ext cx="7741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8001"/>
                </a:solidFill>
              </a:rPr>
              <a:t>Mr. Joseph </a:t>
            </a:r>
            <a:r>
              <a:rPr lang="en-US" sz="2400" b="1" dirty="0">
                <a:solidFill>
                  <a:srgbClr val="FF8001"/>
                </a:solidFill>
              </a:rPr>
              <a:t>Francis Wong, </a:t>
            </a:r>
            <a:r>
              <a:rPr lang="en-US" sz="2400" b="1" dirty="0" err="1">
                <a:solidFill>
                  <a:srgbClr val="FF8001"/>
                </a:solidFill>
              </a:rPr>
              <a:t>Ed.D</a:t>
            </a:r>
            <a:r>
              <a:rPr lang="en-US" sz="2400" b="1" dirty="0">
                <a:solidFill>
                  <a:srgbClr val="FF8001"/>
                </a:solidFill>
              </a:rPr>
              <a:t>., </a:t>
            </a:r>
            <a:r>
              <a:rPr lang="en-US" sz="2400" b="1" dirty="0" smtClean="0">
                <a:solidFill>
                  <a:srgbClr val="FF8001"/>
                </a:solidFill>
              </a:rPr>
              <a:t>M</a:t>
            </a:r>
            <a:r>
              <a:rPr lang="en-US" sz="2400" b="1" dirty="0">
                <a:solidFill>
                  <a:srgbClr val="FF8001"/>
                </a:solidFill>
              </a:rPr>
              <a:t>. Arch. </a:t>
            </a:r>
            <a:r>
              <a:rPr lang="en-US" sz="2000" dirty="0" smtClean="0"/>
              <a:t>Assistant </a:t>
            </a:r>
            <a:r>
              <a:rPr lang="en-US" sz="2000" dirty="0"/>
              <a:t>Professor, </a:t>
            </a:r>
            <a:r>
              <a:rPr lang="en-US" sz="2000" dirty="0" smtClean="0"/>
              <a:t>Department </a:t>
            </a:r>
            <a:r>
              <a:rPr lang="en-US" sz="2000" dirty="0"/>
              <a:t>of Architecture and Civil Engineering, </a:t>
            </a:r>
            <a:r>
              <a:rPr lang="en-US" sz="2000" dirty="0" smtClean="0"/>
              <a:t>the </a:t>
            </a:r>
            <a:r>
              <a:rPr lang="en-US" sz="2000" dirty="0"/>
              <a:t>City University of Hong </a:t>
            </a:r>
            <a:r>
              <a:rPr lang="en-US" sz="2000" dirty="0" smtClean="0"/>
              <a:t>Kong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198" y="-1000083"/>
            <a:ext cx="6320045" cy="364766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1450" y="253093"/>
            <a:ext cx="897255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sz="3200" b="1" dirty="0" smtClean="0">
                <a:solidFill>
                  <a:srgbClr val="FF8001"/>
                </a:solidFill>
              </a:rPr>
              <a:t>AREAS OF AGREEMENT</a:t>
            </a:r>
          </a:p>
          <a:p>
            <a:endParaRPr lang="en-US" sz="2800" dirty="0">
              <a:solidFill>
                <a:srgbClr val="FF9933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Healthful </a:t>
            </a:r>
            <a:r>
              <a:rPr lang="en-US" sz="2800" dirty="0"/>
              <a:t>architecture encompasses both physical </a:t>
            </a:r>
            <a:endParaRPr lang="en-US" sz="2800" dirty="0" smtClean="0"/>
          </a:p>
          <a:p>
            <a:pPr lvl="0"/>
            <a:r>
              <a:rPr lang="en-US" sz="2800" dirty="0" smtClean="0"/>
              <a:t>     and mental health.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Healthful </a:t>
            </a:r>
            <a:r>
              <a:rPr lang="en-US" sz="2800" dirty="0"/>
              <a:t>architecture is a reiterative process that </a:t>
            </a:r>
            <a:r>
              <a:rPr lang="en-US" sz="2800" dirty="0" smtClean="0"/>
              <a:t>    must start </a:t>
            </a:r>
            <a:r>
              <a:rPr lang="en-US" sz="2800" dirty="0"/>
              <a:t>and end with the input and acceptance </a:t>
            </a:r>
          </a:p>
          <a:p>
            <a:pPr lvl="0"/>
            <a:r>
              <a:rPr lang="en-US" sz="2800" dirty="0" smtClean="0"/>
              <a:t>     of the user/experts.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Healthful architecture requires students to be </a:t>
            </a:r>
          </a:p>
          <a:p>
            <a:pPr lvl="0"/>
            <a:r>
              <a:rPr lang="en-US" sz="2800" dirty="0" smtClean="0"/>
              <a:t>    sensitized to the complexity of issues that must be </a:t>
            </a:r>
          </a:p>
          <a:p>
            <a:pPr lvl="0"/>
            <a:r>
              <a:rPr lang="en-US" sz="2800" dirty="0" smtClean="0"/>
              <a:t>    addressed for a successful design. </a:t>
            </a:r>
            <a:r>
              <a:rPr lang="en-US" sz="2800" dirty="0" smtClean="0">
                <a:solidFill>
                  <a:srgbClr val="FF9933"/>
                </a:solidFill>
              </a:rPr>
              <a:t> </a:t>
            </a:r>
            <a:endParaRPr lang="en-US" sz="2800" dirty="0">
              <a:solidFill>
                <a:srgbClr val="FF9933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547914"/>
            <a:ext cx="6267450" cy="4743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5294361"/>
            <a:ext cx="7828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Observing </a:t>
            </a:r>
            <a:r>
              <a:rPr lang="en-US" sz="2000" b="1" i="1" dirty="0"/>
              <a:t>and sketching people in public places</a:t>
            </a:r>
            <a:r>
              <a:rPr lang="en-US" sz="2000" b="1" i="1" dirty="0" smtClean="0"/>
              <a:t>.</a:t>
            </a:r>
            <a:r>
              <a:rPr lang="en-US" sz="2000" b="1" dirty="0"/>
              <a:t> </a:t>
            </a:r>
            <a:r>
              <a:rPr lang="en-US" sz="2000" b="1" dirty="0" smtClean="0"/>
              <a:t> </a:t>
            </a:r>
          </a:p>
          <a:p>
            <a:r>
              <a:rPr lang="en-US" sz="2000" b="1" i="1" dirty="0" smtClean="0"/>
              <a:t>      (Student</a:t>
            </a:r>
            <a:r>
              <a:rPr lang="en-US" sz="2000" b="1" i="1" dirty="0"/>
              <a:t>: </a:t>
            </a:r>
            <a:r>
              <a:rPr lang="en-US" sz="2000" b="1" i="1" dirty="0" err="1"/>
              <a:t>Shivani</a:t>
            </a:r>
            <a:r>
              <a:rPr lang="en-US" sz="2000" b="1" i="1" dirty="0"/>
              <a:t> </a:t>
            </a:r>
            <a:r>
              <a:rPr lang="en-US" sz="2000" b="1" i="1" dirty="0" smtClean="0"/>
              <a:t>Mehta, CEPT University, Ahmedabad)</a:t>
            </a:r>
            <a:endParaRPr lang="en-US" sz="2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28978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94" y="1333173"/>
            <a:ext cx="5409127" cy="366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28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477709"/>
            <a:ext cx="6381750" cy="4724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5003" y="5316014"/>
            <a:ext cx="827695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Collage</a:t>
            </a:r>
            <a:r>
              <a:rPr lang="en-US" sz="2000" b="1" i="1" dirty="0"/>
              <a:t>, imagining the library as a public place.</a:t>
            </a:r>
            <a:endParaRPr lang="en-US" sz="2000" b="1" dirty="0"/>
          </a:p>
          <a:p>
            <a:r>
              <a:rPr lang="en-US" sz="2000" b="1" i="1" dirty="0" smtClean="0"/>
              <a:t>    (Student</a:t>
            </a:r>
            <a:r>
              <a:rPr lang="en-US" sz="2000" b="1" i="1" dirty="0"/>
              <a:t>: </a:t>
            </a:r>
            <a:r>
              <a:rPr lang="en-US" sz="2000" b="1" i="1" dirty="0" err="1"/>
              <a:t>Surabhi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Khanderia</a:t>
            </a:r>
            <a:r>
              <a:rPr lang="en-US" sz="2000" b="1" i="1" dirty="0" smtClean="0"/>
              <a:t>, CEPT University, Ahmedabad)</a:t>
            </a:r>
            <a:endParaRPr lang="en-US" sz="2000" b="1" dirty="0"/>
          </a:p>
          <a:p>
            <a:r>
              <a:rPr lang="en-US" i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2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74239" y="615902"/>
            <a:ext cx="540381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 descr="http://40.media.tumblr.com/822c0ca7d7e1eb963da4d44371e8e25d/tumblr_nf8l52EHYD1u1pb2io2_50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43" y="493485"/>
            <a:ext cx="5399313" cy="35599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35429" y="4053441"/>
            <a:ext cx="82731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“I </a:t>
            </a:r>
            <a:r>
              <a:rPr lang="en-US" sz="2000" b="1" i="1" dirty="0"/>
              <a:t>have made a decision to create a fairy tale for old people wanting them to experience - one more time - the gratuitous joy and innocence only a child could feel.  A location for the fairy tale would be where all fairy tales take place - in a land far, far away, outside the framework of reality - above their </a:t>
            </a:r>
            <a:r>
              <a:rPr lang="en-US" sz="2000" b="1" i="1" dirty="0" smtClean="0"/>
              <a:t>apartment…”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18660" y="5684657"/>
            <a:ext cx="8706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(Student: </a:t>
            </a:r>
            <a:r>
              <a:rPr lang="en-US" sz="2000" b="1" i="1" dirty="0" err="1" smtClean="0"/>
              <a:t>Milica</a:t>
            </a:r>
            <a:r>
              <a:rPr lang="en-US" sz="2000" b="1" i="1" dirty="0" smtClean="0"/>
              <a:t>  </a:t>
            </a:r>
            <a:r>
              <a:rPr lang="en-US" sz="2000" b="1" i="1" dirty="0" err="1" smtClean="0"/>
              <a:t>Stojanovic</a:t>
            </a:r>
            <a:r>
              <a:rPr lang="en-US" sz="2000" b="1" i="1" dirty="0" smtClean="0"/>
              <a:t>, University of Belgrade)   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317298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2" y="1311139"/>
            <a:ext cx="4146274" cy="31150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159" y="4701365"/>
            <a:ext cx="9057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Introducing </a:t>
            </a:r>
            <a:r>
              <a:rPr lang="en-US" sz="2000" b="1" i="1" dirty="0"/>
              <a:t>students to the lives of the “other</a:t>
            </a:r>
            <a:r>
              <a:rPr lang="en-US" sz="2000" b="1" i="1" dirty="0" smtClean="0"/>
              <a:t>.” </a:t>
            </a:r>
          </a:p>
          <a:p>
            <a:pPr algn="ctr"/>
            <a:r>
              <a:rPr lang="en-US" sz="2000" b="1" i="1" dirty="0" smtClean="0"/>
              <a:t>(Students from the National University </a:t>
            </a:r>
            <a:r>
              <a:rPr lang="en-US" sz="2000" b="1" i="1" smtClean="0"/>
              <a:t>of Singapore, </a:t>
            </a:r>
            <a:r>
              <a:rPr lang="en-US" sz="2000" b="1" i="1" dirty="0" smtClean="0"/>
              <a:t>and </a:t>
            </a:r>
            <a:r>
              <a:rPr lang="en-US" sz="2000" b="1" i="1" smtClean="0"/>
              <a:t>the </a:t>
            </a:r>
          </a:p>
          <a:p>
            <a:pPr algn="ctr"/>
            <a:r>
              <a:rPr lang="en-US" sz="2000" b="1" i="1" smtClean="0"/>
              <a:t>Edinburgh </a:t>
            </a:r>
            <a:r>
              <a:rPr lang="en-US" sz="2000" b="1" i="1" dirty="0" smtClean="0"/>
              <a:t>School of Planning and Architecture - ESALA)   </a:t>
            </a:r>
            <a:endParaRPr lang="en-US" sz="2000" b="1" dirty="0"/>
          </a:p>
        </p:txBody>
      </p:sp>
      <p:pic>
        <p:nvPicPr>
          <p:cNvPr id="5" name="Picture 2" descr="C:\Users\benja_000\AppData\Local\Microsoft\Windows\INetCache\Content.Word\IMG_4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269" y="1311139"/>
            <a:ext cx="4227443" cy="311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1451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53" y="612008"/>
            <a:ext cx="3541690" cy="4675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9884" y="5620651"/>
            <a:ext cx="5338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(Students from the University of Belgrade)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19512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93" y="710213"/>
            <a:ext cx="5318976" cy="3989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195" y="5118391"/>
            <a:ext cx="896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      </a:t>
            </a:r>
            <a:r>
              <a:rPr lang="en-US" sz="2000" b="1" i="1" dirty="0" smtClean="0"/>
              <a:t>The </a:t>
            </a:r>
            <a:r>
              <a:rPr lang="en-US" sz="2000" b="1" i="1" dirty="0"/>
              <a:t>user/experts, the elderly who will inhabit the </a:t>
            </a:r>
            <a:r>
              <a:rPr lang="en-US" sz="2000" b="1" i="1" dirty="0" smtClean="0"/>
              <a:t>project,</a:t>
            </a:r>
            <a:r>
              <a:rPr lang="en-US" sz="2000" b="1" dirty="0"/>
              <a:t> </a:t>
            </a:r>
            <a:r>
              <a:rPr lang="en-US" sz="2000" b="1" i="1" dirty="0" smtClean="0"/>
              <a:t>are </a:t>
            </a:r>
          </a:p>
          <a:p>
            <a:r>
              <a:rPr lang="en-US" sz="2000" b="1" i="1" dirty="0" smtClean="0"/>
              <a:t>integrated </a:t>
            </a:r>
            <a:r>
              <a:rPr lang="en-US" sz="2000" b="1" i="1" dirty="0"/>
              <a:t>into the design </a:t>
            </a:r>
            <a:r>
              <a:rPr lang="en-US" sz="2000" b="1" i="1" dirty="0" smtClean="0"/>
              <a:t>process at the City University of Hong Kong.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75195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1277257"/>
            <a:ext cx="4015409" cy="32625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8086" y="4968539"/>
            <a:ext cx="1100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          </a:t>
            </a:r>
            <a:r>
              <a:rPr lang="en-US" sz="2000" b="1" i="1" dirty="0" smtClean="0"/>
              <a:t>Renderings </a:t>
            </a:r>
            <a:r>
              <a:rPr lang="en-US" sz="2000" b="1" i="1" dirty="0"/>
              <a:t>for a </a:t>
            </a:r>
            <a:r>
              <a:rPr lang="en-US" sz="2000" b="1" dirty="0"/>
              <a:t>“Healthful Vertical Village</a:t>
            </a:r>
            <a:r>
              <a:rPr lang="en-US" sz="2000" b="1" dirty="0" smtClean="0"/>
              <a:t>.”</a:t>
            </a:r>
          </a:p>
          <a:p>
            <a:r>
              <a:rPr lang="en-US" sz="2000" b="1" i="1" dirty="0" smtClean="0"/>
              <a:t>(Student</a:t>
            </a:r>
            <a:r>
              <a:rPr lang="en-US" sz="2000" b="1" i="1" dirty="0"/>
              <a:t>: Matthew </a:t>
            </a:r>
            <a:r>
              <a:rPr lang="en-US" sz="2000" b="1" i="1" dirty="0" smtClean="0"/>
              <a:t>Fong, City University of Hong Kong)</a:t>
            </a:r>
            <a:endParaRPr lang="en-US" sz="20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063" y="1277257"/>
            <a:ext cx="4346713" cy="324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70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75" y="495221"/>
            <a:ext cx="2455437" cy="34152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1808" y="3910424"/>
            <a:ext cx="31672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Diagram of influences on users (in Serbian) showing </a:t>
            </a:r>
            <a:r>
              <a:rPr lang="en-US" sz="2000" b="1" i="1" dirty="0" smtClean="0"/>
              <a:t>students’</a:t>
            </a:r>
            <a:r>
              <a:rPr lang="en-US" sz="2000" b="1" dirty="0"/>
              <a:t> </a:t>
            </a:r>
            <a:r>
              <a:rPr lang="en-US" sz="2000" b="1" i="1" dirty="0" smtClean="0"/>
              <a:t>awareness </a:t>
            </a:r>
            <a:r>
              <a:rPr lang="en-US" sz="2000" b="1" i="1" dirty="0"/>
              <a:t>of the complexity of issues. </a:t>
            </a:r>
            <a:r>
              <a:rPr lang="en-US" sz="2000" b="1" i="1" dirty="0" smtClean="0"/>
              <a:t>(Student</a:t>
            </a:r>
            <a:r>
              <a:rPr lang="en-US" sz="2000" b="1" i="1" dirty="0"/>
              <a:t>: Milos </a:t>
            </a:r>
            <a:r>
              <a:rPr lang="en-US" sz="2000" b="1" i="1" dirty="0" err="1" smtClean="0"/>
              <a:t>Mitrovic</a:t>
            </a:r>
            <a:r>
              <a:rPr lang="en-US" sz="2000" b="1" i="1" dirty="0" smtClean="0"/>
              <a:t>, University of Belgrade)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709" y="495220"/>
            <a:ext cx="2769388" cy="3415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3599" y="3998455"/>
            <a:ext cx="36576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/>
              <a:t>The </a:t>
            </a:r>
            <a:r>
              <a:rPr lang="en-US" sz="2000" b="1" dirty="0" err="1"/>
              <a:t>Gephi</a:t>
            </a:r>
            <a:r>
              <a:rPr lang="en-US" sz="2000" b="1" i="1" dirty="0"/>
              <a:t> software graph </a:t>
            </a:r>
            <a:endParaRPr lang="en-US" sz="2000" b="1" i="1" dirty="0" smtClean="0"/>
          </a:p>
          <a:p>
            <a:r>
              <a:rPr lang="en-US" sz="2000" b="1" i="1" dirty="0" smtClean="0"/>
              <a:t>of </a:t>
            </a:r>
            <a:r>
              <a:rPr lang="en-US" sz="2000" b="1" i="1" dirty="0"/>
              <a:t>the combined students’ mind map. </a:t>
            </a:r>
            <a:r>
              <a:rPr lang="en-US" sz="2000" b="1" i="1" dirty="0" smtClean="0"/>
              <a:t>Bolder, larger entries show “closeness” among concepts.  (City University of Hong Kong)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4753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680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1108302"/>
            <a:ext cx="4120591" cy="283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3667" y="1108301"/>
            <a:ext cx="4185633" cy="283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71600" y="4289180"/>
            <a:ext cx="6684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Edinburgh School of Architecture and Landscape Architecture (ESALA) students set-up shop in the community to start a dialogue with residents about what they want for a new community development.</a:t>
            </a:r>
            <a:endParaRPr lang="en-US" sz="2000" b="1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1999" y="1070689"/>
            <a:ext cx="78519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8001"/>
                </a:solidFill>
              </a:rPr>
              <a:t>A BASIS FOR CHANGE</a:t>
            </a:r>
          </a:p>
          <a:p>
            <a:endParaRPr lang="en-US" sz="2400" dirty="0"/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761998" y="2040835"/>
            <a:ext cx="78519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8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INSIDE THE ACADEMY,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this new approach questions the accepted dogma of subjectivity and neutrality in traditional 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teaching and requires much more willingness on everyone’s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part to listen and respond to user input.</a:t>
            </a:r>
            <a:endParaRPr lang="en-US" sz="28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26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©Edelstein 2014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2440731"/>
            <a:ext cx="7569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/>
              <a:t>OUTSIDE THE ACADEMY, </a:t>
            </a:r>
            <a:r>
              <a:rPr lang="en-US" sz="2800" dirty="0"/>
              <a:t>this new approach requires a willingness to engage with the community in ways much different than traditionally accepted and much more difficult to organize and control.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209419"/>
            <a:ext cx="4750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8001"/>
                </a:solidFill>
              </a:rPr>
              <a:t>A BASIS FOR CHANGE</a:t>
            </a:r>
          </a:p>
        </p:txBody>
      </p:sp>
    </p:spTree>
    <p:extLst>
      <p:ext uri="{BB962C8B-B14F-4D97-AF65-F5344CB8AC3E}">
        <p14:creationId xmlns:p14="http://schemas.microsoft.com/office/powerpoint/2010/main" val="1008768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0364" y="898197"/>
            <a:ext cx="6129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8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2631" y="1641230"/>
            <a:ext cx="7826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 	The emphasis must be on place, not the  	design studio.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-1094704" y="2654362"/>
            <a:ext cx="1004552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3150" lvl="4" indent="-514350">
              <a:buAutoNum type="arabicPeriod" startAt="2"/>
            </a:pPr>
            <a:r>
              <a:rPr lang="en-US" sz="2800" dirty="0" smtClean="0"/>
              <a:t>    User/experts must become an integral part </a:t>
            </a:r>
          </a:p>
          <a:p>
            <a:pPr lvl="4"/>
            <a:r>
              <a:rPr lang="en-US" sz="2800" dirty="0"/>
              <a:t>	</a:t>
            </a:r>
            <a:r>
              <a:rPr lang="en-US" sz="2800" dirty="0" smtClean="0"/>
              <a:t>of the learning and design environment.</a:t>
            </a:r>
          </a:p>
          <a:p>
            <a:pPr marL="342900" indent="-342900">
              <a:buAutoNum type="arabicPeriod" startAt="2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2631" y="3659687"/>
            <a:ext cx="7289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     Different standards must be adopted 	for evaluating successful outcomes. 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12631" y="4672819"/>
            <a:ext cx="7289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4.  	Social scientists must be full integrated 	into the design process.</a:t>
            </a:r>
            <a:endParaRPr lang="en-US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90261" y="1926654"/>
            <a:ext cx="67851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IDEA OF EMPATHY MUST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FOREMOST IN THE MINDS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OF EVERYONE INVOLVED IN CREATING THE BUILT WORLD, INCLUDING HEALTHCARE SETTINGS.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1388045"/>
            <a:ext cx="5261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0615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656823"/>
            <a:ext cx="755775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8001"/>
                </a:solidFill>
              </a:rPr>
              <a:t>WHY WE ALL SHOULD BE INTERESTED IN PEOPLE-CENTERED ARCHITECTURE 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PEOPLE-CENTERED ARCHITECTURE WORKS IN TWO WAYS TO SUPPORT GENERAL HEALTH</a:t>
            </a:r>
          </a:p>
          <a:p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PEOPLE-CENTERED ARCHITECTURE SHIFTS DESIGNERS’ FOCUS</a:t>
            </a:r>
          </a:p>
          <a:p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PEOPLE-CENTERED ARCHITECTURE PROVIDES THE HEALTHCARE INDUSTRY WITH A MODEL FOR PROBLEM-SOLVING</a:t>
            </a:r>
            <a:endParaRPr lang="en-US" sz="2400" b="1" dirty="0"/>
          </a:p>
          <a:p>
            <a:endParaRPr lang="en-US" dirty="0" smtClean="0"/>
          </a:p>
          <a:p>
            <a:r>
              <a:rPr lang="en-US" dirty="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3621481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94210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932" y="1361226"/>
            <a:ext cx="4029006" cy="29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7348" y="1361226"/>
            <a:ext cx="4131146" cy="294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8654" y="4546242"/>
            <a:ext cx="41825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Single-Family Residence, </a:t>
            </a:r>
          </a:p>
          <a:p>
            <a:r>
              <a:rPr lang="en-US" sz="2000" b="1" i="1" dirty="0" smtClean="0"/>
              <a:t>Hollywood Hills, CA, U.S.A.:</a:t>
            </a:r>
          </a:p>
          <a:p>
            <a:r>
              <a:rPr lang="en-US" sz="2000" b="1" i="1" dirty="0" smtClean="0"/>
              <a:t>Benjamin Clavan, Architect, AIA</a:t>
            </a:r>
            <a:endParaRPr lang="en-US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545477" y="4546242"/>
            <a:ext cx="44983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Homeless encampment, Central</a:t>
            </a:r>
          </a:p>
          <a:p>
            <a:r>
              <a:rPr lang="en-US" sz="2000" b="1" i="1" dirty="0" smtClean="0"/>
              <a:t>Business District, Sao Paulo, Brazil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6258" name="Picture 2" descr="mhtml:file://C:\Users\benja_000\Documents\1.%20My%20Word%20Files%20-%20140719\Berkeley%20Prize\BERKELEY%20PRIZE%20-%20New%20logos,%202012,%20Direct%20page.mht!http://www.berkeleyprize.org/graphics/bpcGraphic_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878" y="928915"/>
            <a:ext cx="4568647" cy="244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2780" y="3952160"/>
            <a:ext cx="42273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BERKELEY PRIZE 2016 </a:t>
            </a:r>
          </a:p>
          <a:p>
            <a:r>
              <a:rPr lang="en-US" sz="2800" dirty="0" smtClean="0"/>
              <a:t>15 September, 2015</a:t>
            </a:r>
            <a:endParaRPr lang="en-US" sz="2800" dirty="0" smtClean="0">
              <a:solidFill>
                <a:srgbClr val="FF9933"/>
              </a:solidFill>
            </a:endParaRPr>
          </a:p>
          <a:p>
            <a:r>
              <a:rPr lang="en-US" sz="2800" b="1" dirty="0" smtClean="0">
                <a:solidFill>
                  <a:srgbClr val="FF9933"/>
                </a:solidFill>
              </a:rPr>
              <a:t>www.BerkeleyPrize.org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7410" name="Picture 2" descr="mhtml:file://C:\Users\benja_000\Documents\1.%20My%20Word%20Files%20-%20140719\Berkeley%20Prize\BERKELEY%20PRIZE%20-%20New%20logos,%202012,%20Direct%20page.mht!http://www.berkeleyprize.org/graphics/bpcGraphic_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733" y="669701"/>
            <a:ext cx="3438660" cy="170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2765" y="2804352"/>
            <a:ext cx="11322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9763"/>
            <a:r>
              <a:rPr lang="en-US" dirty="0" smtClean="0"/>
              <a:t>                                          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5038" y="2450409"/>
            <a:ext cx="8458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International Berkeley Undergraduate </a:t>
            </a:r>
          </a:p>
          <a:p>
            <a:r>
              <a:rPr lang="en-US" sz="2000" dirty="0" smtClean="0"/>
              <a:t> Prize for Architectural Design Excellence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640063" y="3416793"/>
            <a:ext cx="75545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8001"/>
                </a:solidFill>
              </a:rPr>
              <a:t>PURPOSE:</a:t>
            </a:r>
            <a:endParaRPr lang="en-US" sz="3200" b="1" dirty="0">
              <a:solidFill>
                <a:srgbClr val="FF8001"/>
              </a:solidFill>
            </a:endParaRPr>
          </a:p>
          <a:p>
            <a:endParaRPr lang="en-US" dirty="0"/>
          </a:p>
          <a:p>
            <a:r>
              <a:rPr lang="en-US" sz="2800" b="1" dirty="0" smtClean="0"/>
              <a:t>To promote the investigation and teaching of the </a:t>
            </a:r>
            <a:r>
              <a:rPr lang="en-US" sz="2800" b="1" i="1" dirty="0" smtClean="0"/>
              <a:t>Social Art of Architecture… </a:t>
            </a:r>
            <a:r>
              <a:rPr lang="en-US" sz="2800" b="1" dirty="0" smtClean="0"/>
              <a:t>at the heart of which is the shift from object-centered to </a:t>
            </a:r>
            <a:r>
              <a:rPr lang="en-US" sz="2800" b="1" dirty="0"/>
              <a:t>people-centered </a:t>
            </a:r>
            <a:r>
              <a:rPr lang="en-US" sz="2800" b="1" dirty="0" smtClean="0"/>
              <a:t>design.</a:t>
            </a:r>
            <a:endParaRPr lang="en-US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762000" y="782638"/>
            <a:ext cx="1250473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FOUNDED BY: </a:t>
            </a:r>
          </a:p>
          <a:p>
            <a:endParaRPr lang="en-US" sz="2400" dirty="0"/>
          </a:p>
          <a:p>
            <a:r>
              <a:rPr lang="en-US" sz="3200" b="1" dirty="0">
                <a:solidFill>
                  <a:srgbClr val="FF8001"/>
                </a:solidFill>
              </a:rPr>
              <a:t>RAYMOND LIFCHEZ</a:t>
            </a:r>
          </a:p>
          <a:p>
            <a:r>
              <a:rPr lang="en-US" sz="2400" dirty="0"/>
              <a:t>Professor of Architecture and City &amp; Regional Planning</a:t>
            </a:r>
          </a:p>
          <a:p>
            <a:r>
              <a:rPr lang="en-US" sz="2400" dirty="0"/>
              <a:t>University of California, Berkeley</a:t>
            </a:r>
          </a:p>
          <a:p>
            <a:r>
              <a:rPr lang="en-US" sz="2400" dirty="0"/>
              <a:t>U.S.A.</a:t>
            </a:r>
          </a:p>
          <a:p>
            <a:endParaRPr lang="en-US" sz="2400" dirty="0"/>
          </a:p>
          <a:p>
            <a:r>
              <a:rPr lang="en-US" sz="3200" dirty="0" smtClean="0"/>
              <a:t>DEDICATED TO HIS WIFE:</a:t>
            </a:r>
            <a:endParaRPr lang="en-US" sz="3200" dirty="0"/>
          </a:p>
          <a:p>
            <a:endParaRPr lang="en-US" sz="2400" dirty="0"/>
          </a:p>
          <a:p>
            <a:r>
              <a:rPr lang="en-US" sz="3200" b="1" dirty="0">
                <a:solidFill>
                  <a:srgbClr val="FF8001"/>
                </a:solidFill>
              </a:rPr>
              <a:t>Judith Lee </a:t>
            </a:r>
            <a:r>
              <a:rPr lang="en-US" sz="3200" b="1" dirty="0" err="1">
                <a:solidFill>
                  <a:srgbClr val="FF8001"/>
                </a:solidFill>
              </a:rPr>
              <a:t>Stronach</a:t>
            </a:r>
            <a:r>
              <a:rPr lang="en-US" sz="2400" dirty="0">
                <a:solidFill>
                  <a:srgbClr val="FF9933"/>
                </a:solidFill>
              </a:rPr>
              <a:t/>
            </a:r>
            <a:br>
              <a:rPr lang="en-US" sz="2400" dirty="0">
                <a:solidFill>
                  <a:srgbClr val="FF9933"/>
                </a:solidFill>
              </a:rPr>
            </a:br>
            <a:r>
              <a:rPr lang="en-US" sz="2400" dirty="0"/>
              <a:t>May 25, 1943 - November 29, 2002</a:t>
            </a:r>
            <a:br>
              <a:rPr lang="en-US" sz="2400" dirty="0"/>
            </a:br>
            <a:r>
              <a:rPr lang="en-US" sz="2400" dirty="0"/>
              <a:t>Poet, Journalist, Teacher, Philanthropist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762000" y="697948"/>
            <a:ext cx="87185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COORDINATOR AND WEBSITE EDITOR:</a:t>
            </a:r>
          </a:p>
          <a:p>
            <a:r>
              <a:rPr lang="en-US" sz="3200" b="1" dirty="0" smtClean="0">
                <a:solidFill>
                  <a:srgbClr val="FF8001"/>
                </a:solidFill>
              </a:rPr>
              <a:t>Benjamin </a:t>
            </a:r>
            <a:r>
              <a:rPr lang="en-US" sz="3200" b="1" dirty="0">
                <a:solidFill>
                  <a:srgbClr val="FF8001"/>
                </a:solidFill>
              </a:rPr>
              <a:t>Clavan, Ph.D., </a:t>
            </a:r>
            <a:r>
              <a:rPr lang="en-US" sz="3200" b="1" dirty="0" smtClean="0">
                <a:solidFill>
                  <a:srgbClr val="FF8001"/>
                </a:solidFill>
              </a:rPr>
              <a:t>A.I.A.</a:t>
            </a:r>
            <a:endParaRPr lang="en-US" sz="3200" b="1" dirty="0">
              <a:solidFill>
                <a:srgbClr val="FF8001"/>
              </a:solidFill>
            </a:endParaRPr>
          </a:p>
          <a:p>
            <a:endParaRPr lang="en-US" sz="3200" dirty="0"/>
          </a:p>
          <a:p>
            <a:r>
              <a:rPr lang="en-US" sz="2800" dirty="0" smtClean="0"/>
              <a:t>TEAM </a:t>
            </a:r>
            <a:r>
              <a:rPr lang="en-US" sz="2800" dirty="0"/>
              <a:t>MEMBERS:</a:t>
            </a:r>
          </a:p>
          <a:p>
            <a:r>
              <a:rPr lang="en-US" sz="2800" b="1" dirty="0" smtClean="0">
                <a:solidFill>
                  <a:srgbClr val="FF8001"/>
                </a:solidFill>
              </a:rPr>
              <a:t>Thea </a:t>
            </a:r>
            <a:r>
              <a:rPr lang="en-US" sz="2800" b="1" dirty="0">
                <a:solidFill>
                  <a:srgbClr val="FF8001"/>
                </a:solidFill>
              </a:rPr>
              <a:t>Chroman</a:t>
            </a:r>
            <a:r>
              <a:rPr lang="en-US" sz="2800" dirty="0"/>
              <a:t>, Administrator</a:t>
            </a:r>
          </a:p>
          <a:p>
            <a:r>
              <a:rPr lang="en-US" sz="2800" b="1" dirty="0">
                <a:solidFill>
                  <a:srgbClr val="FF8001"/>
                </a:solidFill>
              </a:rPr>
              <a:t>Jessie Canon</a:t>
            </a:r>
            <a:r>
              <a:rPr lang="en-US" sz="2800" dirty="0"/>
              <a:t>, Internet Technology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4041018"/>
            <a:ext cx="851452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BERKELEY PRIZE </a:t>
            </a:r>
            <a:r>
              <a:rPr lang="en-US" sz="2800" dirty="0" smtClean="0"/>
              <a:t>COMMITTEE:</a:t>
            </a:r>
            <a:endParaRPr lang="en-US" sz="2800" dirty="0"/>
          </a:p>
          <a:p>
            <a:r>
              <a:rPr lang="en-US" dirty="0" smtClean="0"/>
              <a:t>63 </a:t>
            </a:r>
            <a:r>
              <a:rPr lang="en-US" dirty="0"/>
              <a:t>Current Members</a:t>
            </a:r>
          </a:p>
          <a:p>
            <a:endParaRPr lang="en-US" dirty="0"/>
          </a:p>
          <a:p>
            <a:r>
              <a:rPr lang="en-US" sz="2800" b="1" dirty="0" smtClean="0">
                <a:solidFill>
                  <a:srgbClr val="FF8001"/>
                </a:solidFill>
              </a:rPr>
              <a:t>Educators, Design Professionals, Allied Professionals, Social </a:t>
            </a:r>
            <a:r>
              <a:rPr lang="en-US" sz="2800" b="1" dirty="0">
                <a:solidFill>
                  <a:srgbClr val="FF8001"/>
                </a:solidFill>
              </a:rPr>
              <a:t>Scientists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623888" y="1104900"/>
            <a:ext cx="9004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104900"/>
            <a:ext cx="7562850" cy="440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682171" y="680958"/>
            <a:ext cx="10077674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8001"/>
                </a:solidFill>
              </a:rPr>
              <a:t>YEARLY THEMES</a:t>
            </a:r>
          </a:p>
          <a:p>
            <a:endParaRPr lang="en-US" dirty="0"/>
          </a:p>
          <a:p>
            <a:r>
              <a:rPr lang="en-US" sz="2400" dirty="0"/>
              <a:t>THE ARCHITECT MEETS THE NURSING HOME</a:t>
            </a:r>
          </a:p>
          <a:p>
            <a:endParaRPr lang="en-US" sz="2400" dirty="0"/>
          </a:p>
          <a:p>
            <a:r>
              <a:rPr lang="en-US" sz="2400" dirty="0"/>
              <a:t>VALUING THE SACRED</a:t>
            </a:r>
          </a:p>
          <a:p>
            <a:endParaRPr lang="en-US" sz="2400" dirty="0"/>
          </a:p>
          <a:p>
            <a:r>
              <a:rPr lang="en-US" sz="2400" dirty="0"/>
              <a:t>SUSTAINABLE ARCHITECTURE/TRADITIONAL WISDOM</a:t>
            </a:r>
          </a:p>
          <a:p>
            <a:endParaRPr lang="en-US" sz="2400" dirty="0"/>
          </a:p>
          <a:p>
            <a:r>
              <a:rPr lang="en-US" sz="2400" dirty="0" smtClean="0"/>
              <a:t>ARCHITECTS CONFRONT </a:t>
            </a:r>
            <a:r>
              <a:rPr lang="en-US" sz="2400" dirty="0"/>
              <a:t>POVERTY</a:t>
            </a:r>
          </a:p>
          <a:p>
            <a:endParaRPr lang="en-US" dirty="0">
              <a:solidFill>
                <a:srgbClr val="FF9933"/>
              </a:solidFill>
            </a:endParaRPr>
          </a:p>
          <a:p>
            <a:endParaRPr lang="en-US" dirty="0"/>
          </a:p>
          <a:p>
            <a:r>
              <a:rPr lang="en-US" sz="2800" dirty="0"/>
              <a:t>2014</a:t>
            </a:r>
          </a:p>
          <a:p>
            <a:r>
              <a:rPr lang="en-US" sz="2800" b="1" dirty="0" smtClean="0">
                <a:solidFill>
                  <a:srgbClr val="FF8001"/>
                </a:solidFill>
              </a:rPr>
              <a:t>THE </a:t>
            </a:r>
            <a:r>
              <a:rPr lang="en-US" sz="2800" b="1" dirty="0">
                <a:solidFill>
                  <a:srgbClr val="FF8001"/>
                </a:solidFill>
              </a:rPr>
              <a:t>ARCHITECT AND THE </a:t>
            </a:r>
            <a:r>
              <a:rPr lang="en-US" sz="2800" b="1" dirty="0" smtClean="0">
                <a:solidFill>
                  <a:srgbClr val="FF8001"/>
                </a:solidFill>
              </a:rPr>
              <a:t>HEALTHFUL </a:t>
            </a:r>
          </a:p>
          <a:p>
            <a:r>
              <a:rPr lang="en-US" sz="2800" b="1" dirty="0" smtClean="0">
                <a:solidFill>
                  <a:srgbClr val="FF8001"/>
                </a:solidFill>
              </a:rPr>
              <a:t>ENVIRONMENT</a:t>
            </a:r>
            <a:endParaRPr lang="en-US" sz="2800" b="1" dirty="0">
              <a:solidFill>
                <a:srgbClr val="FF8001"/>
              </a:solidFill>
            </a:endParaRPr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762000" y="485775"/>
            <a:ext cx="852777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800" dirty="0" smtClean="0"/>
          </a:p>
          <a:p>
            <a:r>
              <a:rPr lang="en-US" sz="3200" dirty="0" smtClean="0"/>
              <a:t>STUDENT </a:t>
            </a:r>
            <a:r>
              <a:rPr lang="en-US" sz="3200" dirty="0"/>
              <a:t>COMPETITIONS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3600" b="1" dirty="0">
                <a:solidFill>
                  <a:srgbClr val="FF8001"/>
                </a:solidFill>
              </a:rPr>
              <a:t>Essay </a:t>
            </a:r>
            <a:r>
              <a:rPr lang="en-US" sz="3600" b="1" dirty="0" smtClean="0">
                <a:solidFill>
                  <a:srgbClr val="FF8001"/>
                </a:solidFill>
              </a:rPr>
              <a:t>Prize:  </a:t>
            </a:r>
            <a:r>
              <a:rPr lang="en-US" sz="2800" dirty="0" smtClean="0"/>
              <a:t>1997 </a:t>
            </a:r>
            <a:r>
              <a:rPr lang="en-US" sz="2800" dirty="0"/>
              <a:t>- </a:t>
            </a:r>
            <a:r>
              <a:rPr lang="en-US" sz="2800" dirty="0" smtClean="0"/>
              <a:t>2015 </a:t>
            </a:r>
            <a:endParaRPr lang="en-US" sz="2800" dirty="0"/>
          </a:p>
          <a:p>
            <a:r>
              <a:rPr lang="en-US" sz="3600" b="1" dirty="0" smtClean="0">
                <a:solidFill>
                  <a:srgbClr val="FF8001"/>
                </a:solidFill>
              </a:rPr>
              <a:t>Travel Fellowships:  </a:t>
            </a:r>
            <a:r>
              <a:rPr lang="en-US" sz="2800" dirty="0" smtClean="0"/>
              <a:t>2004 </a:t>
            </a:r>
            <a:r>
              <a:rPr lang="en-US" sz="2800" dirty="0"/>
              <a:t>- </a:t>
            </a:r>
            <a:r>
              <a:rPr lang="en-US" sz="2800" dirty="0" smtClean="0"/>
              <a:t>2015</a:t>
            </a:r>
            <a:endParaRPr lang="en-US" sz="2800" dirty="0"/>
          </a:p>
          <a:p>
            <a:r>
              <a:rPr lang="en-US" sz="3600" b="1" dirty="0" smtClean="0">
                <a:solidFill>
                  <a:srgbClr val="FF8001"/>
                </a:solidFill>
              </a:rPr>
              <a:t>Architectural Design:  </a:t>
            </a:r>
            <a:r>
              <a:rPr lang="en-US" sz="2800" dirty="0" smtClean="0"/>
              <a:t>2008 </a:t>
            </a:r>
            <a:r>
              <a:rPr lang="en-US" sz="2800" dirty="0"/>
              <a:t>- 2012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4072235"/>
            <a:ext cx="6393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Number </a:t>
            </a:r>
            <a:r>
              <a:rPr lang="en-US" sz="2400" dirty="0"/>
              <a:t>of Student </a:t>
            </a:r>
            <a:r>
              <a:rPr lang="en-US" sz="2400" dirty="0" smtClean="0"/>
              <a:t>Participants: </a:t>
            </a:r>
            <a:r>
              <a:rPr lang="en-US" sz="2400" b="1" dirty="0" smtClean="0"/>
              <a:t>1870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Countries Represented: </a:t>
            </a:r>
            <a:r>
              <a:rPr lang="en-US" sz="2400" b="1" dirty="0" smtClean="0"/>
              <a:t>62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Prizes Awarded:</a:t>
            </a:r>
            <a:r>
              <a:rPr lang="en-US" sz="2400" dirty="0"/>
              <a:t> </a:t>
            </a:r>
            <a:r>
              <a:rPr lang="en-US" sz="2400" b="1" dirty="0" smtClean="0"/>
              <a:t>116 </a:t>
            </a:r>
            <a:r>
              <a:rPr lang="en-US" sz="2400" b="1" dirty="0"/>
              <a:t>– </a:t>
            </a:r>
            <a:r>
              <a:rPr lang="en-US" sz="2400" b="1" dirty="0" smtClean="0"/>
              <a:t>Students; 8 </a:t>
            </a:r>
            <a:r>
              <a:rPr lang="en-US" sz="2400" b="1" dirty="0"/>
              <a:t>- Faculty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2892</TotalTime>
  <Words>945</Words>
  <Application>Microsoft Macintosh PowerPoint</Application>
  <PresentationFormat>On-screen Show (4:3)</PresentationFormat>
  <Paragraphs>151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Quantify self</dc:title>
  <dc:creator>Eve Edelstein</dc:creator>
  <cp:lastModifiedBy>Thea Chroman</cp:lastModifiedBy>
  <cp:revision>292</cp:revision>
  <cp:lastPrinted>2014-10-29T23:24:42Z</cp:lastPrinted>
  <dcterms:created xsi:type="dcterms:W3CDTF">2014-10-24T13:51:41Z</dcterms:created>
  <dcterms:modified xsi:type="dcterms:W3CDTF">2015-06-13T00:00:46Z</dcterms:modified>
</cp:coreProperties>
</file>